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0" r:id="rId3"/>
    <p:sldId id="264" r:id="rId4"/>
    <p:sldId id="265" r:id="rId5"/>
    <p:sldId id="26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3CBB01-C7DF-43B4-9E9C-DC77298C0A63}" v="4" dt="2026-03-16T15:44:25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zbekiston Bojxona Brokerlari Uyushmasi Ассоциация таможенных брокеров Узбекистана" userId="03804f371ae9fa02" providerId="LiveId" clId="{3BD2242B-AB28-43EA-97F4-1595BA4F2528}"/>
    <pc:docChg chg="custSel delSld modSld">
      <pc:chgData name="O'zbekiston Bojxona Brokerlari Uyushmasi Ассоциация таможенных брокеров Узбекистана" userId="03804f371ae9fa02" providerId="LiveId" clId="{3BD2242B-AB28-43EA-97F4-1595BA4F2528}" dt="2026-03-16T15:45:52.085" v="240" actId="404"/>
      <pc:docMkLst>
        <pc:docMk/>
      </pc:docMkLst>
      <pc:sldChg chg="delSp modSp mod">
        <pc:chgData name="O'zbekiston Bojxona Brokerlari Uyushmasi Ассоциация таможенных брокеров Узбекистана" userId="03804f371ae9fa02" providerId="LiveId" clId="{3BD2242B-AB28-43EA-97F4-1595BA4F2528}" dt="2026-03-16T15:42:30.713" v="2" actId="478"/>
        <pc:sldMkLst>
          <pc:docMk/>
          <pc:sldMk cId="797359336" sldId="257"/>
        </pc:sldMkLst>
        <pc:spChg chg="del">
          <ac:chgData name="O'zbekiston Bojxona Brokerlari Uyushmasi Ассоциация таможенных брокеров Узбекистана" userId="03804f371ae9fa02" providerId="LiveId" clId="{3BD2242B-AB28-43EA-97F4-1595BA4F2528}" dt="2026-03-16T15:42:30.713" v="2" actId="478"/>
          <ac:spMkLst>
            <pc:docMk/>
            <pc:sldMk cId="797359336" sldId="257"/>
            <ac:spMk id="5" creationId="{00000000-0000-0000-0000-000000000000}"/>
          </ac:spMkLst>
        </pc:spChg>
        <pc:spChg chg="del mod">
          <ac:chgData name="O'zbekiston Bojxona Brokerlari Uyushmasi Ассоциация таможенных брокеров Узбекистана" userId="03804f371ae9fa02" providerId="LiveId" clId="{3BD2242B-AB28-43EA-97F4-1595BA4F2528}" dt="2026-03-16T15:42:26.967" v="1" actId="478"/>
          <ac:spMkLst>
            <pc:docMk/>
            <pc:sldMk cId="797359336" sldId="257"/>
            <ac:spMk id="6" creationId="{00000000-0000-0000-0000-000000000000}"/>
          </ac:spMkLst>
        </pc:spChg>
      </pc:sldChg>
      <pc:sldChg chg="del">
        <pc:chgData name="O'zbekiston Bojxona Brokerlari Uyushmasi Ассоциация таможенных брокеров Узбекистана" userId="03804f371ae9fa02" providerId="LiveId" clId="{3BD2242B-AB28-43EA-97F4-1595BA4F2528}" dt="2026-03-16T15:42:47.172" v="3" actId="47"/>
        <pc:sldMkLst>
          <pc:docMk/>
          <pc:sldMk cId="1499085471" sldId="258"/>
        </pc:sldMkLst>
      </pc:sldChg>
      <pc:sldChg chg="del">
        <pc:chgData name="O'zbekiston Bojxona Brokerlari Uyushmasi Ассоциация таможенных брокеров Узбекистана" userId="03804f371ae9fa02" providerId="LiveId" clId="{3BD2242B-AB28-43EA-97F4-1595BA4F2528}" dt="2026-03-16T15:42:47.172" v="3" actId="47"/>
        <pc:sldMkLst>
          <pc:docMk/>
          <pc:sldMk cId="2273948414" sldId="259"/>
        </pc:sldMkLst>
      </pc:sldChg>
      <pc:sldChg chg="modSp mod">
        <pc:chgData name="O'zbekiston Bojxona Brokerlari Uyushmasi Ассоциация таможенных брокеров Узбекистана" userId="03804f371ae9fa02" providerId="LiveId" clId="{3BD2242B-AB28-43EA-97F4-1595BA4F2528}" dt="2026-03-16T15:44:02.579" v="151" actId="20577"/>
        <pc:sldMkLst>
          <pc:docMk/>
          <pc:sldMk cId="3522213862" sldId="260"/>
        </pc:sldMkLst>
        <pc:graphicFrameChg chg="modGraphic">
          <ac:chgData name="O'zbekiston Bojxona Brokerlari Uyushmasi Ассоциация таможенных брокеров Узбекистана" userId="03804f371ae9fa02" providerId="LiveId" clId="{3BD2242B-AB28-43EA-97F4-1595BA4F2528}" dt="2026-03-16T15:44:02.579" v="151" actId="20577"/>
          <ac:graphicFrameMkLst>
            <pc:docMk/>
            <pc:sldMk cId="3522213862" sldId="260"/>
            <ac:graphicFrameMk id="4" creationId="{34292456-6FA4-3C5F-BA1D-1994CEBFEE0A}"/>
          </ac:graphicFrameMkLst>
        </pc:graphicFrameChg>
      </pc:sldChg>
      <pc:sldChg chg="del">
        <pc:chgData name="O'zbekiston Bojxona Brokerlari Uyushmasi Ассоциация таможенных брокеров Узбекистана" userId="03804f371ae9fa02" providerId="LiveId" clId="{3BD2242B-AB28-43EA-97F4-1595BA4F2528}" dt="2026-03-16T15:42:47.172" v="3" actId="47"/>
        <pc:sldMkLst>
          <pc:docMk/>
          <pc:sldMk cId="474480936" sldId="261"/>
        </pc:sldMkLst>
      </pc:sldChg>
      <pc:sldChg chg="del">
        <pc:chgData name="O'zbekiston Bojxona Brokerlari Uyushmasi Ассоциация таможенных брокеров Узбекистана" userId="03804f371ae9fa02" providerId="LiveId" clId="{3BD2242B-AB28-43EA-97F4-1595BA4F2528}" dt="2026-03-16T15:42:47.172" v="3" actId="47"/>
        <pc:sldMkLst>
          <pc:docMk/>
          <pc:sldMk cId="3001781207" sldId="262"/>
        </pc:sldMkLst>
      </pc:sldChg>
      <pc:sldChg chg="del">
        <pc:chgData name="O'zbekiston Bojxona Brokerlari Uyushmasi Ассоциация таможенных брокеров Узбекистана" userId="03804f371ae9fa02" providerId="LiveId" clId="{3BD2242B-AB28-43EA-97F4-1595BA4F2528}" dt="2026-03-16T15:42:47.172" v="3" actId="47"/>
        <pc:sldMkLst>
          <pc:docMk/>
          <pc:sldMk cId="2115060731" sldId="263"/>
        </pc:sldMkLst>
      </pc:sldChg>
      <pc:sldChg chg="modSp mod">
        <pc:chgData name="O'zbekiston Bojxona Brokerlari Uyushmasi Ассоциация таможенных брокеров Узбекистана" userId="03804f371ae9fa02" providerId="LiveId" clId="{3BD2242B-AB28-43EA-97F4-1595BA4F2528}" dt="2026-03-16T15:45:52.085" v="240" actId="404"/>
        <pc:sldMkLst>
          <pc:docMk/>
          <pc:sldMk cId="2170512868" sldId="264"/>
        </pc:sldMkLst>
        <pc:graphicFrameChg chg="mod modGraphic">
          <ac:chgData name="O'zbekiston Bojxona Brokerlari Uyushmasi Ассоциация таможенных брокеров Узбекистана" userId="03804f371ae9fa02" providerId="LiveId" clId="{3BD2242B-AB28-43EA-97F4-1595BA4F2528}" dt="2026-03-16T15:45:52.085" v="240" actId="404"/>
          <ac:graphicFrameMkLst>
            <pc:docMk/>
            <pc:sldMk cId="2170512868" sldId="264"/>
            <ac:graphicFrameMk id="4" creationId="{46E10B53-2E37-CD52-935D-490DBC4BF2A2}"/>
          </ac:graphicFrameMkLst>
        </pc:graphicFrameChg>
      </pc:sldChg>
      <pc:sldChg chg="del">
        <pc:chgData name="O'zbekiston Bojxona Brokerlari Uyushmasi Ассоциация таможенных брокеров Узбекистана" userId="03804f371ae9fa02" providerId="LiveId" clId="{3BD2242B-AB28-43EA-97F4-1595BA4F2528}" dt="2026-03-16T15:42:53.408" v="4" actId="47"/>
        <pc:sldMkLst>
          <pc:docMk/>
          <pc:sldMk cId="1119669005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AF135-80D8-4662-8108-5D2BBB8C6D6C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04333-C551-4238-972C-058B98ACC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04333-C551-4238-972C-058B98ACC5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6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ACB3E-3A6F-CE90-F3F2-7F08731FB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CBEC7C-92AE-353D-1D93-9737C5C44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0D6DE8-3CB2-641F-653D-3FF21EEF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AC4E-7312-40D4-8E89-3FC622A88F9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CC2E5-3E08-1998-FD7D-E9A142D6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1939A-525E-9E6E-379C-84FFEF8F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BD-D659-443B-B37B-014A532F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9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97B11-5350-A6F3-43EF-2FB6A264C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E50E60-CFB7-EFA1-F493-2A6A97F68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A67A2-F182-6E52-35F8-B89840FF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AC4E-7312-40D4-8E89-3FC622A88F9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C7AEF-C7C5-B9F5-38BE-F60C36F0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7A0607-EDD0-0933-6377-1F10322C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BD-D659-443B-B37B-014A532F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8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BF78EB-EF90-00F8-4BBC-B39AE8C65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36A193-00B7-05C2-385C-3EACE31E5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6DFE4F-52EC-1D39-A6FF-21607CEB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AC4E-7312-40D4-8E89-3FC622A88F9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F368C-2F8F-42E2-7ADF-3792FB72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82E31-7AA0-B369-6B2C-A6B884F6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BD-D659-443B-B37B-014A532F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3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5B3DB-CFF8-D131-010B-1A600479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439A3-BF0E-5EC5-EAF1-D95D00E72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A7C6ED-2333-4D8B-89B1-385E6250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AC4E-7312-40D4-8E89-3FC622A88F9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21C47-30A0-2BDB-F75F-22297074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EC0B0E-EB72-AFF9-150B-C9ED40E7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BD-D659-443B-B37B-014A532F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24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5AC9E-E788-C402-D613-ED5FD3B37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2207AE-6E67-2671-EA48-680C7EF5E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2F8F7F-9F37-E9F7-5A4D-832F4AC8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AC4E-7312-40D4-8E89-3FC622A88F9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FC15C9-EDBB-0BFE-34EE-A294484B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C44503-B384-E2B9-40B0-72569718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BD-D659-443B-B37B-014A532F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2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5F100-5CE0-8571-7EF1-BA3FD43B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8523B5-A004-514C-2B96-CAB833035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F77DBC-5240-67A4-CAF1-C4841CD61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EEEC3C-C2B4-E7CC-188D-DC61A046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AC4E-7312-40D4-8E89-3FC622A88F9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536A52-59AD-49E9-41C6-E1C5C65E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7BAD68-D059-6038-5A71-D4137527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BD-D659-443B-B37B-014A532F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8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772D8-BD42-7447-8093-B20E83BE0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9E8D2B-B4E5-32EA-BDCD-21D2C9B2A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2C0DA8-810D-94CB-0A43-1690ADA68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F43128-1326-86A7-0CBB-B65415071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132BF6-78A6-35ED-DFE2-EDA3EC887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7F3781-5AD3-EDAF-102D-19AA91B1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AC4E-7312-40D4-8E89-3FC622A88F9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56FFC1-42CF-CB0F-6D8B-DFF35F7B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98DE28-4BA2-F69A-9539-183B85CF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BD-D659-443B-B37B-014A532F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ABAFA-E86E-26C4-7221-AD430C8F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CE9F94-B292-EEF1-C6CA-DDD51FFE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AC4E-7312-40D4-8E89-3FC622A88F9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47B51-8433-41E0-AD5A-50D5D23E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3B7A53-F6A5-FA1F-F88F-6B6DB90C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BD-D659-443B-B37B-014A532F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1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0B12E6-15E5-8F1D-0E73-1174B9D0B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AC4E-7312-40D4-8E89-3FC622A88F9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0618A5-FC80-330A-F163-54AD5BD0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FA6E26-F95B-E24F-B243-98CA8445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BD-D659-443B-B37B-014A532F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2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6CE0E-4091-B342-F4E3-D3B1E1605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1BAD9-6E4B-6845-6F5B-EA83AADB2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3B6536-88D1-ECA3-B1F3-EFF542C99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CF9976-658E-B647-2604-0799EB1D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AC4E-7312-40D4-8E89-3FC622A88F9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C47525-8F5B-481A-7E28-70A48ECC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B22B85-E773-1BEC-1A23-212CF21D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BD-D659-443B-B37B-014A532F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5D2A2-45C0-F8EE-E8CF-66F4DC00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09C4C9-A1C7-09D6-4252-222305936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C4F16B-CD57-B963-9D9D-2445FBF71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E4CD25-90A0-39EB-7DF7-B15893F2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AC4E-7312-40D4-8E89-3FC622A88F9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E6373A-424C-F491-7F71-5CDC779C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F1090A-374B-CBD8-05A8-10D87DF6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7EBD-D659-443B-B37B-014A532F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6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05ECB-B829-FDAC-66AA-1A9FAC36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BF5F5-43B7-16E6-31AD-0C33D6F66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600B3-6CAF-05A0-4648-F637A3658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BAAC4E-7312-40D4-8E89-3FC622A88F9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157057-D9E7-2E74-14A7-62710E647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B8EA87-892E-9C07-8AE4-1F6B3DAF8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A7EBD-D659-443B-B37B-014A532F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3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y3.soliq.uz/login?type=leg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166" y="2423160"/>
            <a:ext cx="10861288" cy="291693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Рейтинговая система оценки таможенных брокеров Ассоциацией таможенных брокеров Узбекистана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9915" y="0"/>
            <a:ext cx="3460550" cy="25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5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9096A-7B65-7B2D-F6AC-AB9FCC612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3B0BB08-D253-64BB-11A1-A75674B1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835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Заявление и подтверждение сведений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4292456-6FA4-3C5F-BA1D-1994CEBFE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308169"/>
              </p:ext>
            </p:extLst>
          </p:nvPr>
        </p:nvGraphicFramePr>
        <p:xfrm>
          <a:off x="285135" y="1595471"/>
          <a:ext cx="11621729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337">
                  <a:extLst>
                    <a:ext uri="{9D8B030D-6E8A-4147-A177-3AD203B41FA5}">
                      <a16:colId xmlns:a16="http://schemas.microsoft.com/office/drawing/2014/main" val="3484621198"/>
                    </a:ext>
                  </a:extLst>
                </a:gridCol>
                <a:gridCol w="4057289">
                  <a:extLst>
                    <a:ext uri="{9D8B030D-6E8A-4147-A177-3AD203B41FA5}">
                      <a16:colId xmlns:a16="http://schemas.microsoft.com/office/drawing/2014/main" val="1410924923"/>
                    </a:ext>
                  </a:extLst>
                </a:gridCol>
                <a:gridCol w="6676103">
                  <a:extLst>
                    <a:ext uri="{9D8B030D-6E8A-4147-A177-3AD203B41FA5}">
                      <a16:colId xmlns:a16="http://schemas.microsoft.com/office/drawing/2014/main" val="2211272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Заявляемые сведения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Подтверждающие документы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393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Налоговая задолженность </a:t>
                      </a:r>
                      <a:r>
                        <a:rPr lang="ru-RU" dirty="0"/>
                        <a:t>за предшествующий заявлению календарный год </a:t>
                      </a:r>
                      <a:r>
                        <a:rPr lang="ru-RU" b="1" dirty="0"/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Справка об отсутствии задолженности (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электронный документ, формируется на портале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my.soliq.uz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26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Таможенная задолженность за предшествующий заявлению календарный год, а так же в текущем году до даты заявления отсутствует.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i="1" dirty="0"/>
                        <a:t>Сведения заявляются без подтверждения. АТБ может сделать соответствующий запрос в таможенные органы для подтверждения сведений.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091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Дата вступления (месяц и год) в Ассоциацию таможенных брокеров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Подтверждается сведениями, имеющимися в АТБ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331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Срок осуществления деятельности в качестве таможенного брокера,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Для лиц, начавших деятельность:</a:t>
                      </a:r>
                    </a:p>
                    <a:p>
                      <a:pPr algn="just"/>
                      <a:r>
                        <a:rPr lang="ru-RU" b="1" dirty="0"/>
                        <a:t>До 1 июня 2018 года </a:t>
                      </a:r>
                      <a:r>
                        <a:rPr lang="ru-RU" dirty="0"/>
                        <a:t>– выданное таможенным органом свидетельство, лицензия или письмо;</a:t>
                      </a:r>
                    </a:p>
                    <a:p>
                      <a:pPr algn="just"/>
                      <a:r>
                        <a:rPr lang="ru-RU" b="1" dirty="0"/>
                        <a:t>С 1 июня 2018 года до 18 марта 2025 года </a:t>
                      </a:r>
                      <a:r>
                        <a:rPr lang="ru-RU" dirty="0"/>
                        <a:t>– свидетельство о государственной регистрации организации;</a:t>
                      </a:r>
                    </a:p>
                    <a:p>
                      <a:pPr algn="just"/>
                      <a:r>
                        <a:rPr lang="ru-RU" b="1" dirty="0"/>
                        <a:t>С 18 марта 2025 года </a:t>
                      </a:r>
                      <a:r>
                        <a:rPr lang="ru-RU" dirty="0"/>
                        <a:t>– Подтверждение(я) о получении уведомления о начале деятельности таможенного брокера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1013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353028-6E96-815A-F28A-E07BED26088D}"/>
              </a:ext>
            </a:extLst>
          </p:cNvPr>
          <p:cNvSpPr txBox="1"/>
          <p:nvPr/>
        </p:nvSpPr>
        <p:spPr>
          <a:xfrm>
            <a:off x="285135" y="949140"/>
            <a:ext cx="11621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Заявитель соглашается на проверку представленных сведений назначенным Ответственным лицом АТБ, в том числе с выездом на место осуществление деятельности Заявителя</a:t>
            </a:r>
          </a:p>
        </p:txBody>
      </p:sp>
    </p:spTree>
    <p:extLst>
      <p:ext uri="{BB962C8B-B14F-4D97-AF65-F5344CB8AC3E}">
        <p14:creationId xmlns:p14="http://schemas.microsoft.com/office/powerpoint/2010/main" val="35222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BF0F6-7DB0-1970-0A72-7E00D7679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F3A8270-5E9D-BA9D-170C-FD876F5E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835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Заявление и подтверждение сведений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6E10B53-2E37-CD52-935D-490DBC4BF2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499044"/>
              </p:ext>
            </p:extLst>
          </p:nvPr>
        </p:nvGraphicFramePr>
        <p:xfrm>
          <a:off x="285135" y="1044867"/>
          <a:ext cx="11621729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337">
                  <a:extLst>
                    <a:ext uri="{9D8B030D-6E8A-4147-A177-3AD203B41FA5}">
                      <a16:colId xmlns:a16="http://schemas.microsoft.com/office/drawing/2014/main" val="3484621198"/>
                    </a:ext>
                  </a:extLst>
                </a:gridCol>
                <a:gridCol w="5030683">
                  <a:extLst>
                    <a:ext uri="{9D8B030D-6E8A-4147-A177-3AD203B41FA5}">
                      <a16:colId xmlns:a16="http://schemas.microsoft.com/office/drawing/2014/main" val="1410924923"/>
                    </a:ext>
                  </a:extLst>
                </a:gridCol>
                <a:gridCol w="5702709">
                  <a:extLst>
                    <a:ext uri="{9D8B030D-6E8A-4147-A177-3AD203B41FA5}">
                      <a16:colId xmlns:a16="http://schemas.microsoft.com/office/drawing/2014/main" val="2211272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Заявляемые сведения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Подтверждающие документы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393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/>
                        <a:t>Количество деклараций, оформленных за последний отчетный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/>
                        <a:t>Сведения заявляются без подтверждения. АТБ может сделать соответствующий запрос в таможенные органы для подтверждения сведений.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26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Количество специалистов по состоянию на дату заявления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Приказы о принятии на работу и увольнении специалистов, аттестаты (сертификаты) специалистов, выданные Таможенным комитетом или Центром подготовки и переподготовки СТО при АТБ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091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 Суммарное количество месяцев работы специалистов в штате организации за последний отчетный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Приказы о принятии на работу и увольнении специалистов, аттестаты (сертификаты) специалистов, выданные Таможенным комитетом или Центром подготовки и переподготовки СТО при АТБ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331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Сумма всех подлежащих уплате  налогов* </a:t>
                      </a:r>
                      <a:r>
                        <a:rPr lang="ru-RU" b="1" dirty="0"/>
                        <a:t>со всего совокупного годового дохода организации</a:t>
                      </a:r>
                      <a:r>
                        <a:rPr lang="ru-RU" dirty="0"/>
                        <a:t>, сум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Отчет о финансовых результатах, лист «СПРАВКА О ПЛАТЕЖАХ В БЮДЖЕТ» (колонка «Причитается по расчету за отчетный период»)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101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Сумма всех подлежащих уплате  налогов* со всего совокупного годового дохода организации, полученного только </a:t>
                      </a:r>
                      <a:r>
                        <a:rPr lang="ru-RU" sz="1600" b="1" dirty="0"/>
                        <a:t>от осуществления деятельности в качестве таможенного брокера</a:t>
                      </a:r>
                      <a:r>
                        <a:rPr lang="ru-RU" sz="1600" dirty="0"/>
                        <a:t>, сум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/>
                        <a:t>Сведения заявляются без подтверждения. АТБ может проверить сведения при выезде на место осуществления  деятельности Заявителя.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2456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8AE4449-B9E2-8846-A866-7EF3D7784FC8}"/>
              </a:ext>
            </a:extLst>
          </p:cNvPr>
          <p:cNvSpPr txBox="1"/>
          <p:nvPr/>
        </p:nvSpPr>
        <p:spPr>
          <a:xfrm>
            <a:off x="285135" y="6581001"/>
            <a:ext cx="84459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*Не включает сумму НДФЛ, ЕСП, сборов в ПФ и налогов на дивиденды.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7051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29259-BA69-4EED-B65E-4A81E0506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F7D5B65-E0BE-CFA7-514E-890FED1C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835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Заявление и подтверждение сведений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4E48487-5164-4D04-9A46-0CEC687B2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825957"/>
              </p:ext>
            </p:extLst>
          </p:nvPr>
        </p:nvGraphicFramePr>
        <p:xfrm>
          <a:off x="285135" y="1044867"/>
          <a:ext cx="11621729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337">
                  <a:extLst>
                    <a:ext uri="{9D8B030D-6E8A-4147-A177-3AD203B41FA5}">
                      <a16:colId xmlns:a16="http://schemas.microsoft.com/office/drawing/2014/main" val="3484621198"/>
                    </a:ext>
                  </a:extLst>
                </a:gridCol>
                <a:gridCol w="5030683">
                  <a:extLst>
                    <a:ext uri="{9D8B030D-6E8A-4147-A177-3AD203B41FA5}">
                      <a16:colId xmlns:a16="http://schemas.microsoft.com/office/drawing/2014/main" val="1410924923"/>
                    </a:ext>
                  </a:extLst>
                </a:gridCol>
                <a:gridCol w="5702709">
                  <a:extLst>
                    <a:ext uri="{9D8B030D-6E8A-4147-A177-3AD203B41FA5}">
                      <a16:colId xmlns:a16="http://schemas.microsoft.com/office/drawing/2014/main" val="2211272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Заявляемые сведения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Подтверждающие документы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393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12 </a:t>
                      </a:r>
                    </a:p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(с 2025 г)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сертификатов и свидетельств, добровольно получаемых юридическими</a:t>
                      </a:r>
                    </a:p>
                    <a:p>
                      <a:pPr algn="l"/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лицами:</a:t>
                      </a:r>
                    </a:p>
                    <a:p>
                      <a:pPr algn="l"/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       Сертификат подтверждения статуса таможенного брокера по версии АТБ</a:t>
                      </a:r>
                      <a:b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      Свидетельство УЭО 1-го и/или 2-го типов</a:t>
                      </a:r>
                      <a:b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       Свидетельство УЭО 3-го типа;</a:t>
                      </a:r>
                      <a:b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      Сертификат соответствия системы менеджмента качества стандартам ISO 9001</a:t>
                      </a:r>
                      <a:b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       Сертификат, выданный на соответствие транспортно-экспедиторских услуг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Соответствующий документ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6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13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(с 2026 г)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bg1"/>
                          </a:solidFill>
                        </a:rPr>
                        <a:t> Наличие веб-сайта в сети Интернет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Указать адрес вэб-сайта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117159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5F33D1-9C17-4F99-6B37-5D5CDC003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48" y="4960569"/>
            <a:ext cx="1784360" cy="1784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14B859-CDA8-7F1F-60F0-EA5E82571C21}"/>
              </a:ext>
            </a:extLst>
          </p:cNvPr>
          <p:cNvSpPr txBox="1"/>
          <p:nvPr/>
        </p:nvSpPr>
        <p:spPr>
          <a:xfrm>
            <a:off x="3331824" y="5095230"/>
            <a:ext cx="85737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Подача заявления одновременно является согласием заявителя на мониторинг соответствия присвоенному рейтингу со стороны АТБ в период действия рейтинга.</a:t>
            </a:r>
          </a:p>
        </p:txBody>
      </p:sp>
    </p:spTree>
    <p:extLst>
      <p:ext uri="{BB962C8B-B14F-4D97-AF65-F5344CB8AC3E}">
        <p14:creationId xmlns:p14="http://schemas.microsoft.com/office/powerpoint/2010/main" val="400939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B54418-5191-99F1-1DDE-48B2B0AD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5865"/>
            <a:ext cx="10515600" cy="6462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67410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517</Words>
  <Application>Microsoft Office PowerPoint</Application>
  <PresentationFormat>Широкоэкранный</PresentationFormat>
  <Paragraphs>57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Тема Office</vt:lpstr>
      <vt:lpstr>Рейтинговая система оценки таможенных брокеров Ассоциацией таможенных брокеров Узбекистана </vt:lpstr>
      <vt:lpstr>Заявление и подтверждение сведений</vt:lpstr>
      <vt:lpstr>Заявление и подтверждение сведений</vt:lpstr>
      <vt:lpstr>Заявление и подтверждение сведений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O'zbekiston Bojxona Brokerlari Uyushmasi Ассоциация таможенных брокеров Узбекистана</dc:creator>
  <cp:lastModifiedBy>O'zbekiston Bojxona Brokerlari Uyushmasi Ассоциация таможенных брокеров Узбекистана</cp:lastModifiedBy>
  <cp:revision>2</cp:revision>
  <dcterms:created xsi:type="dcterms:W3CDTF">2025-11-20T13:46:25Z</dcterms:created>
  <dcterms:modified xsi:type="dcterms:W3CDTF">2026-03-16T15:45:52Z</dcterms:modified>
</cp:coreProperties>
</file>