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61" r:id="rId2"/>
  </p:sldMasterIdLst>
  <p:notesMasterIdLst>
    <p:notesMasterId r:id="rId22"/>
  </p:notesMasterIdLst>
  <p:handoutMasterIdLst>
    <p:handoutMasterId r:id="rId23"/>
  </p:handoutMasterIdLst>
  <p:sldIdLst>
    <p:sldId id="276" r:id="rId3"/>
    <p:sldId id="360" r:id="rId4"/>
    <p:sldId id="376" r:id="rId5"/>
    <p:sldId id="361" r:id="rId6"/>
    <p:sldId id="383" r:id="rId7"/>
    <p:sldId id="377" r:id="rId8"/>
    <p:sldId id="379" r:id="rId9"/>
    <p:sldId id="378" r:id="rId10"/>
    <p:sldId id="380" r:id="rId11"/>
    <p:sldId id="381" r:id="rId12"/>
    <p:sldId id="382" r:id="rId13"/>
    <p:sldId id="385" r:id="rId14"/>
    <p:sldId id="384" r:id="rId15"/>
    <p:sldId id="387" r:id="rId16"/>
    <p:sldId id="386" r:id="rId17"/>
    <p:sldId id="388" r:id="rId18"/>
    <p:sldId id="389" r:id="rId19"/>
    <p:sldId id="390" r:id="rId20"/>
    <p:sldId id="306" r:id="rId21"/>
  </p:sldIdLst>
  <p:sldSz cx="51120675" cy="28754388"/>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712F521-06C3-4343-B19E-7C22F002C6CA}">
          <p14:sldIdLst>
            <p14:sldId id="276"/>
            <p14:sldId id="360"/>
            <p14:sldId id="376"/>
            <p14:sldId id="361"/>
            <p14:sldId id="383"/>
            <p14:sldId id="377"/>
            <p14:sldId id="379"/>
            <p14:sldId id="378"/>
            <p14:sldId id="380"/>
            <p14:sldId id="381"/>
            <p14:sldId id="382"/>
            <p14:sldId id="385"/>
            <p14:sldId id="384"/>
            <p14:sldId id="387"/>
            <p14:sldId id="386"/>
            <p14:sldId id="388"/>
            <p14:sldId id="389"/>
            <p14:sldId id="390"/>
            <p14:sldId id="306"/>
          </p14:sldIdLst>
        </p14:section>
      </p14:sectionLst>
    </p:ext>
    <p:ext uri="{EFAFB233-063F-42B5-8137-9DF3F51BA10A}">
      <p15:sldGuideLst xmlns:p15="http://schemas.microsoft.com/office/powerpoint/2012/main">
        <p15:guide id="1" orient="horz" pos="9057" userDrawn="1">
          <p15:clr>
            <a:srgbClr val="A4A3A4"/>
          </p15:clr>
        </p15:guide>
        <p15:guide id="2" pos="158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5ECE"/>
    <a:srgbClr val="3A67B8"/>
    <a:srgbClr val="002F8E"/>
    <a:srgbClr val="0085B4"/>
    <a:srgbClr val="007635"/>
    <a:srgbClr val="00359E"/>
    <a:srgbClr val="002060"/>
    <a:srgbClr val="B45210"/>
    <a:srgbClr val="7E36B4"/>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94291" autoAdjust="0"/>
  </p:normalViewPr>
  <p:slideViewPr>
    <p:cSldViewPr snapToGrid="0">
      <p:cViewPr varScale="1">
        <p:scale>
          <a:sx n="25" d="100"/>
          <a:sy n="25" d="100"/>
        </p:scale>
        <p:origin x="384" y="18"/>
      </p:cViewPr>
      <p:guideLst>
        <p:guide orient="horz" pos="9057"/>
        <p:guide pos="158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85466" cy="502868"/>
          </a:xfrm>
          <a:prstGeom prst="rect">
            <a:avLst/>
          </a:prstGeom>
        </p:spPr>
        <p:txBody>
          <a:bodyPr vert="horz" lIns="93104" tIns="46552" rIns="93104" bIns="46552" rtlCol="0"/>
          <a:lstStyle>
            <a:lvl1pPr algn="l">
              <a:defRPr sz="1200"/>
            </a:lvl1pPr>
          </a:lstStyle>
          <a:p>
            <a:endParaRPr lang="ru-RU"/>
          </a:p>
        </p:txBody>
      </p:sp>
      <p:sp>
        <p:nvSpPr>
          <p:cNvPr id="3" name="Дата 2"/>
          <p:cNvSpPr>
            <a:spLocks noGrp="1"/>
          </p:cNvSpPr>
          <p:nvPr>
            <p:ph type="dt" sz="quarter" idx="1"/>
          </p:nvPr>
        </p:nvSpPr>
        <p:spPr>
          <a:xfrm>
            <a:off x="3901074" y="0"/>
            <a:ext cx="2985465" cy="502868"/>
          </a:xfrm>
          <a:prstGeom prst="rect">
            <a:avLst/>
          </a:prstGeom>
        </p:spPr>
        <p:txBody>
          <a:bodyPr vert="horz" lIns="93104" tIns="46552" rIns="93104" bIns="46552" rtlCol="0"/>
          <a:lstStyle>
            <a:lvl1pPr algn="r">
              <a:defRPr sz="1200"/>
            </a:lvl1pPr>
          </a:lstStyle>
          <a:p>
            <a:fld id="{F35808E6-7E0F-49E2-8CA9-9B06DEA36DD3}" type="datetimeFigureOut">
              <a:rPr lang="ru-RU" smtClean="0"/>
              <a:t>17.03.2023</a:t>
            </a:fld>
            <a:endParaRPr lang="ru-RU"/>
          </a:p>
        </p:txBody>
      </p:sp>
      <p:sp>
        <p:nvSpPr>
          <p:cNvPr id="4" name="Нижний колонтитул 3"/>
          <p:cNvSpPr>
            <a:spLocks noGrp="1"/>
          </p:cNvSpPr>
          <p:nvPr>
            <p:ph type="ftr" sz="quarter" idx="2"/>
          </p:nvPr>
        </p:nvSpPr>
        <p:spPr>
          <a:xfrm>
            <a:off x="1" y="9517432"/>
            <a:ext cx="2985466" cy="502868"/>
          </a:xfrm>
          <a:prstGeom prst="rect">
            <a:avLst/>
          </a:prstGeom>
        </p:spPr>
        <p:txBody>
          <a:bodyPr vert="horz" lIns="93104" tIns="46552" rIns="93104" bIns="46552" rtlCol="0" anchor="b"/>
          <a:lstStyle>
            <a:lvl1pPr algn="l">
              <a:defRPr sz="1200"/>
            </a:lvl1pPr>
          </a:lstStyle>
          <a:p>
            <a:endParaRPr lang="ru-RU"/>
          </a:p>
        </p:txBody>
      </p:sp>
      <p:sp>
        <p:nvSpPr>
          <p:cNvPr id="5" name="Номер слайда 4"/>
          <p:cNvSpPr>
            <a:spLocks noGrp="1"/>
          </p:cNvSpPr>
          <p:nvPr>
            <p:ph type="sldNum" sz="quarter" idx="3"/>
          </p:nvPr>
        </p:nvSpPr>
        <p:spPr>
          <a:xfrm>
            <a:off x="3901074" y="9517432"/>
            <a:ext cx="2985465" cy="502868"/>
          </a:xfrm>
          <a:prstGeom prst="rect">
            <a:avLst/>
          </a:prstGeom>
        </p:spPr>
        <p:txBody>
          <a:bodyPr vert="horz" lIns="93104" tIns="46552" rIns="93104" bIns="46552" rtlCol="0" anchor="b"/>
          <a:lstStyle>
            <a:lvl1pPr algn="r">
              <a:defRPr sz="1200"/>
            </a:lvl1pPr>
          </a:lstStyle>
          <a:p>
            <a:fld id="{EA71CD8B-295C-4460-8CEB-E3A02B4B94D8}" type="slidenum">
              <a:rPr lang="ru-RU" smtClean="0"/>
              <a:t>‹#›</a:t>
            </a:fld>
            <a:endParaRPr lang="ru-RU"/>
          </a:p>
        </p:txBody>
      </p:sp>
    </p:spTree>
    <p:extLst>
      <p:ext uri="{BB962C8B-B14F-4D97-AF65-F5344CB8AC3E}">
        <p14:creationId xmlns:p14="http://schemas.microsoft.com/office/powerpoint/2010/main" val="257173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ED702606-C9F9-48A8-B5F6-3D6715ED805A}" type="datetimeFigureOut">
              <a:rPr lang="ru-RU" smtClean="0"/>
              <a:t>17.03.2023</a:t>
            </a:fld>
            <a:endParaRPr lang="ru-RU"/>
          </a:p>
        </p:txBody>
      </p:sp>
      <p:sp>
        <p:nvSpPr>
          <p:cNvPr id="4" name="Образ слайда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8975" y="4822825"/>
            <a:ext cx="5510213" cy="3944938"/>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29B941E9-A733-4B0F-AE5D-F2E2C055D069}" type="slidenum">
              <a:rPr lang="ru-RU" smtClean="0"/>
              <a:t>‹#›</a:t>
            </a:fld>
            <a:endParaRPr lang="ru-RU"/>
          </a:p>
        </p:txBody>
      </p:sp>
    </p:spTree>
    <p:extLst>
      <p:ext uri="{BB962C8B-B14F-4D97-AF65-F5344CB8AC3E}">
        <p14:creationId xmlns:p14="http://schemas.microsoft.com/office/powerpoint/2010/main" val="3989672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9B941E9-A733-4B0F-AE5D-F2E2C055D069}" type="slidenum">
              <a:rPr lang="ru-RU" smtClean="0"/>
              <a:t>15</a:t>
            </a:fld>
            <a:endParaRPr lang="ru-RU"/>
          </a:p>
        </p:txBody>
      </p:sp>
    </p:spTree>
    <p:extLst>
      <p:ext uri="{BB962C8B-B14F-4D97-AF65-F5344CB8AC3E}">
        <p14:creationId xmlns:p14="http://schemas.microsoft.com/office/powerpoint/2010/main" val="3662203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9B941E9-A733-4B0F-AE5D-F2E2C055D069}" type="slidenum">
              <a:rPr lang="ru-RU" smtClean="0"/>
              <a:t>17</a:t>
            </a:fld>
            <a:endParaRPr lang="ru-RU"/>
          </a:p>
        </p:txBody>
      </p:sp>
    </p:spTree>
    <p:extLst>
      <p:ext uri="{BB962C8B-B14F-4D97-AF65-F5344CB8AC3E}">
        <p14:creationId xmlns:p14="http://schemas.microsoft.com/office/powerpoint/2010/main" val="684313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390085" y="4705871"/>
            <a:ext cx="38340506" cy="10010787"/>
          </a:xfrm>
        </p:spPr>
        <p:txBody>
          <a:bodyPr anchor="b"/>
          <a:lstStyle>
            <a:lvl1pPr algn="ctr">
              <a:defRPr sz="25157"/>
            </a:lvl1pPr>
          </a:lstStyle>
          <a:p>
            <a:r>
              <a:rPr lang="ru-RU"/>
              <a:t>Образец заголовка</a:t>
            </a:r>
            <a:endParaRPr lang="en-US" dirty="0"/>
          </a:p>
        </p:txBody>
      </p:sp>
      <p:sp>
        <p:nvSpPr>
          <p:cNvPr id="3" name="Subtitle 2"/>
          <p:cNvSpPr>
            <a:spLocks noGrp="1"/>
          </p:cNvSpPr>
          <p:nvPr>
            <p:ph type="subTitle" idx="1"/>
          </p:nvPr>
        </p:nvSpPr>
        <p:spPr>
          <a:xfrm>
            <a:off x="6390085" y="15102712"/>
            <a:ext cx="38340506" cy="6942319"/>
          </a:xfrm>
        </p:spPr>
        <p:txBody>
          <a:bodyPr/>
          <a:lstStyle>
            <a:lvl1pPr marL="0" indent="0" algn="ctr">
              <a:buNone/>
              <a:defRPr sz="10063"/>
            </a:lvl1pPr>
            <a:lvl2pPr marL="1916948" indent="0" algn="ctr">
              <a:buNone/>
              <a:defRPr sz="8386"/>
            </a:lvl2pPr>
            <a:lvl3pPr marL="3833896" indent="0" algn="ctr">
              <a:buNone/>
              <a:defRPr sz="7547"/>
            </a:lvl3pPr>
            <a:lvl4pPr marL="5750844" indent="0" algn="ctr">
              <a:buNone/>
              <a:defRPr sz="6708"/>
            </a:lvl4pPr>
            <a:lvl5pPr marL="7667793" indent="0" algn="ctr">
              <a:buNone/>
              <a:defRPr sz="6708"/>
            </a:lvl5pPr>
            <a:lvl6pPr marL="9584741" indent="0" algn="ctr">
              <a:buNone/>
              <a:defRPr sz="6708"/>
            </a:lvl6pPr>
            <a:lvl7pPr marL="11501689" indent="0" algn="ctr">
              <a:buNone/>
              <a:defRPr sz="6708"/>
            </a:lvl7pPr>
            <a:lvl8pPr marL="13418637" indent="0" algn="ctr">
              <a:buNone/>
              <a:defRPr sz="6708"/>
            </a:lvl8pPr>
            <a:lvl9pPr marL="15335585" indent="0" algn="ctr">
              <a:buNone/>
              <a:defRPr sz="6708"/>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360F1D7-9643-4A35-88D4-ACA6BE6496A9}" type="datetimeFigureOut">
              <a:rPr lang="ru-RU" smtClean="0"/>
              <a:t>17.03.2023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3979966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360F1D7-9643-4A35-88D4-ACA6BE6496A9}" type="datetimeFigureOut">
              <a:rPr lang="ru-RU" smtClean="0"/>
              <a:t>17.03.2023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220913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83233" y="1530905"/>
            <a:ext cx="11022896" cy="2436801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3514547" y="1530905"/>
            <a:ext cx="32429678" cy="2436801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360F1D7-9643-4A35-88D4-ACA6BE6496A9}" type="datetimeFigureOut">
              <a:rPr lang="ru-RU" smtClean="0"/>
              <a:t>17.03.2023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3279977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856491" y="10543278"/>
            <a:ext cx="37381989" cy="9487443"/>
          </a:xfrm>
        </p:spPr>
        <p:txBody>
          <a:bodyPr anchor="b">
            <a:normAutofit/>
          </a:bodyPr>
          <a:lstStyle>
            <a:lvl1pPr>
              <a:defRPr sz="22641"/>
            </a:lvl1pPr>
          </a:lstStyle>
          <a:p>
            <a:r>
              <a:rPr lang="ru-RU"/>
              <a:t>Образец заголовка</a:t>
            </a:r>
            <a:endParaRPr lang="en-US" dirty="0"/>
          </a:p>
        </p:txBody>
      </p:sp>
      <p:sp>
        <p:nvSpPr>
          <p:cNvPr id="3" name="Subtitle 2"/>
          <p:cNvSpPr>
            <a:spLocks noGrp="1"/>
          </p:cNvSpPr>
          <p:nvPr>
            <p:ph type="subTitle" idx="1"/>
          </p:nvPr>
        </p:nvSpPr>
        <p:spPr>
          <a:xfrm>
            <a:off x="10856491" y="20030712"/>
            <a:ext cx="37381989" cy="4722307"/>
          </a:xfrm>
        </p:spPr>
        <p:txBody>
          <a:bodyPr anchor="t"/>
          <a:lstStyle>
            <a:lvl1pPr marL="0" indent="0" algn="l">
              <a:buNone/>
              <a:defRPr>
                <a:solidFill>
                  <a:schemeClr val="tx1">
                    <a:lumMod val="65000"/>
                    <a:lumOff val="35000"/>
                  </a:schemeClr>
                </a:solidFill>
              </a:defRPr>
            </a:lvl1pPr>
            <a:lvl2pPr marL="1916948" indent="0" algn="ctr">
              <a:buNone/>
              <a:defRPr>
                <a:solidFill>
                  <a:schemeClr val="tx1">
                    <a:tint val="75000"/>
                  </a:schemeClr>
                </a:solidFill>
              </a:defRPr>
            </a:lvl2pPr>
            <a:lvl3pPr marL="3833896" indent="0" algn="ctr">
              <a:buNone/>
              <a:defRPr>
                <a:solidFill>
                  <a:schemeClr val="tx1">
                    <a:tint val="75000"/>
                  </a:schemeClr>
                </a:solidFill>
              </a:defRPr>
            </a:lvl3pPr>
            <a:lvl4pPr marL="5750844" indent="0" algn="ctr">
              <a:buNone/>
              <a:defRPr>
                <a:solidFill>
                  <a:schemeClr val="tx1">
                    <a:tint val="75000"/>
                  </a:schemeClr>
                </a:solidFill>
              </a:defRPr>
            </a:lvl4pPr>
            <a:lvl5pPr marL="7667793" indent="0" algn="ctr">
              <a:buNone/>
              <a:defRPr>
                <a:solidFill>
                  <a:schemeClr val="tx1">
                    <a:tint val="75000"/>
                  </a:schemeClr>
                </a:solidFill>
              </a:defRPr>
            </a:lvl5pPr>
            <a:lvl6pPr marL="9584741" indent="0" algn="ctr">
              <a:buNone/>
              <a:defRPr>
                <a:solidFill>
                  <a:schemeClr val="tx1">
                    <a:tint val="75000"/>
                  </a:schemeClr>
                </a:solidFill>
              </a:defRPr>
            </a:lvl6pPr>
            <a:lvl7pPr marL="11501689" indent="0" algn="ctr">
              <a:buNone/>
              <a:defRPr>
                <a:solidFill>
                  <a:schemeClr val="tx1">
                    <a:tint val="75000"/>
                  </a:schemeClr>
                </a:solidFill>
              </a:defRPr>
            </a:lvl7pPr>
            <a:lvl8pPr marL="13418637" indent="0" algn="ctr">
              <a:buNone/>
              <a:defRPr>
                <a:solidFill>
                  <a:schemeClr val="tx1">
                    <a:tint val="75000"/>
                  </a:schemeClr>
                </a:solidFill>
              </a:defRPr>
            </a:lvl8pPr>
            <a:lvl9pPr marL="15335585"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360F1D7-9643-4A35-88D4-ACA6BE6496A9}" type="datetimeFigureOut">
              <a:rPr lang="ru-RU" smtClean="0"/>
              <a:t>17.03.2023</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18128977"/>
            <a:ext cx="7315271" cy="3264487"/>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2229873" y="18991567"/>
            <a:ext cx="3269539" cy="1530905"/>
          </a:xfrm>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3438937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0872056" y="2616783"/>
            <a:ext cx="37366425" cy="5370547"/>
          </a:xfrm>
        </p:spPr>
        <p:txBody>
          <a:bodyPr/>
          <a:lstStyle/>
          <a:p>
            <a:r>
              <a:rPr lang="ru-RU"/>
              <a:t>Образец заголовка</a:t>
            </a:r>
            <a:endParaRPr lang="en-US" dirty="0"/>
          </a:p>
        </p:txBody>
      </p:sp>
      <p:sp>
        <p:nvSpPr>
          <p:cNvPr id="3" name="Content Placeholder 2"/>
          <p:cNvSpPr>
            <a:spLocks noGrp="1"/>
          </p:cNvSpPr>
          <p:nvPr>
            <p:ph idx="1"/>
          </p:nvPr>
        </p:nvSpPr>
        <p:spPr>
          <a:xfrm>
            <a:off x="10856485" y="8945809"/>
            <a:ext cx="37381994" cy="1583890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360F1D7-9643-4A35-88D4-ACA6BE6496A9}" type="datetimeFigureOut">
              <a:rPr lang="ru-RU" smtClean="0"/>
              <a:t>17.03.2023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17562" y="2995251"/>
            <a:ext cx="6660644" cy="212700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1819945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856487" y="8631977"/>
            <a:ext cx="37381989" cy="6158420"/>
          </a:xfrm>
        </p:spPr>
        <p:txBody>
          <a:bodyPr anchor="b"/>
          <a:lstStyle>
            <a:lvl1pPr algn="l">
              <a:defRPr sz="16771" b="0" cap="none"/>
            </a:lvl1pPr>
          </a:lstStyle>
          <a:p>
            <a:r>
              <a:rPr lang="ru-RU"/>
              <a:t>Образец заголовка</a:t>
            </a:r>
            <a:endParaRPr lang="en-US" dirty="0"/>
          </a:p>
        </p:txBody>
      </p:sp>
      <p:sp>
        <p:nvSpPr>
          <p:cNvPr id="3" name="Text Placeholder 2"/>
          <p:cNvSpPr>
            <a:spLocks noGrp="1"/>
          </p:cNvSpPr>
          <p:nvPr>
            <p:ph type="body" idx="1"/>
          </p:nvPr>
        </p:nvSpPr>
        <p:spPr>
          <a:xfrm>
            <a:off x="10856487" y="14801210"/>
            <a:ext cx="37381989" cy="3607506"/>
          </a:xfrm>
        </p:spPr>
        <p:txBody>
          <a:bodyPr anchor="t"/>
          <a:lstStyle>
            <a:lvl1pPr marL="0" indent="0" algn="l">
              <a:buNone/>
              <a:defRPr sz="8386">
                <a:solidFill>
                  <a:schemeClr val="tx1">
                    <a:lumMod val="65000"/>
                    <a:lumOff val="35000"/>
                  </a:schemeClr>
                </a:solidFill>
              </a:defRPr>
            </a:lvl1pPr>
            <a:lvl2pPr marL="1916948" indent="0">
              <a:buNone/>
              <a:defRPr sz="7547">
                <a:solidFill>
                  <a:schemeClr val="tx1">
                    <a:tint val="75000"/>
                  </a:schemeClr>
                </a:solidFill>
              </a:defRPr>
            </a:lvl2pPr>
            <a:lvl3pPr marL="3833896" indent="0">
              <a:buNone/>
              <a:defRPr sz="6708">
                <a:solidFill>
                  <a:schemeClr val="tx1">
                    <a:tint val="75000"/>
                  </a:schemeClr>
                </a:solidFill>
              </a:defRPr>
            </a:lvl3pPr>
            <a:lvl4pPr marL="5750844" indent="0">
              <a:buNone/>
              <a:defRPr sz="5870">
                <a:solidFill>
                  <a:schemeClr val="tx1">
                    <a:tint val="75000"/>
                  </a:schemeClr>
                </a:solidFill>
              </a:defRPr>
            </a:lvl4pPr>
            <a:lvl5pPr marL="7667793" indent="0">
              <a:buNone/>
              <a:defRPr sz="5870">
                <a:solidFill>
                  <a:schemeClr val="tx1">
                    <a:tint val="75000"/>
                  </a:schemeClr>
                </a:solidFill>
              </a:defRPr>
            </a:lvl5pPr>
            <a:lvl6pPr marL="9584741" indent="0">
              <a:buNone/>
              <a:defRPr sz="5870">
                <a:solidFill>
                  <a:schemeClr val="tx1">
                    <a:tint val="75000"/>
                  </a:schemeClr>
                </a:solidFill>
              </a:defRPr>
            </a:lvl6pPr>
            <a:lvl7pPr marL="11501689" indent="0">
              <a:buNone/>
              <a:defRPr sz="5870">
                <a:solidFill>
                  <a:schemeClr val="tx1">
                    <a:tint val="75000"/>
                  </a:schemeClr>
                </a:solidFill>
              </a:defRPr>
            </a:lvl7pPr>
            <a:lvl8pPr marL="13418637" indent="0">
              <a:buNone/>
              <a:defRPr sz="5870">
                <a:solidFill>
                  <a:schemeClr val="tx1">
                    <a:tint val="75000"/>
                  </a:schemeClr>
                </a:solidFill>
              </a:defRPr>
            </a:lvl8pPr>
            <a:lvl9pPr marL="15335585" indent="0">
              <a:buNone/>
              <a:defRPr sz="587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360F1D7-9643-4A35-88D4-ACA6BE6496A9}" type="datetimeFigureOut">
              <a:rPr lang="ru-RU" smtClean="0"/>
              <a:t>17.03.2023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17562" y="13325531"/>
            <a:ext cx="6660644" cy="212700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2229873" y="13602106"/>
            <a:ext cx="3269539" cy="1530905"/>
          </a:xfrm>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237197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0856485" y="8945809"/>
            <a:ext cx="18087897" cy="15838905"/>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0150577" y="8914875"/>
            <a:ext cx="18087897" cy="15838905"/>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360F1D7-9643-4A35-88D4-ACA6BE6496A9}" type="datetimeFigureOut">
              <a:rPr lang="ru-RU" smtClean="0"/>
              <a:t>17.03.2023</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17562" y="2995251"/>
            <a:ext cx="6660644" cy="212700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2229873" y="3303033"/>
            <a:ext cx="3269539" cy="1530905"/>
          </a:xfrm>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1910316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2324699" y="8271197"/>
            <a:ext cx="16741401" cy="2416165"/>
          </a:xfrm>
        </p:spPr>
        <p:txBody>
          <a:bodyPr anchor="b">
            <a:noAutofit/>
          </a:bodyPr>
          <a:lstStyle>
            <a:lvl1pPr marL="0" indent="0">
              <a:buNone/>
              <a:defRPr sz="10063" b="0"/>
            </a:lvl1pPr>
            <a:lvl2pPr marL="1916948" indent="0">
              <a:buNone/>
              <a:defRPr sz="8386" b="1"/>
            </a:lvl2pPr>
            <a:lvl3pPr marL="3833896" indent="0">
              <a:buNone/>
              <a:defRPr sz="7547" b="1"/>
            </a:lvl3pPr>
            <a:lvl4pPr marL="5750844" indent="0">
              <a:buNone/>
              <a:defRPr sz="6708" b="1"/>
            </a:lvl4pPr>
            <a:lvl5pPr marL="7667793" indent="0">
              <a:buNone/>
              <a:defRPr sz="6708" b="1"/>
            </a:lvl5pPr>
            <a:lvl6pPr marL="9584741" indent="0">
              <a:buNone/>
              <a:defRPr sz="6708" b="1"/>
            </a:lvl6pPr>
            <a:lvl7pPr marL="11501689" indent="0">
              <a:buNone/>
              <a:defRPr sz="6708" b="1"/>
            </a:lvl7pPr>
            <a:lvl8pPr marL="13418637" indent="0">
              <a:buNone/>
              <a:defRPr sz="6708" b="1"/>
            </a:lvl8pPr>
            <a:lvl9pPr marL="15335585" indent="0">
              <a:buNone/>
              <a:defRPr sz="6708" b="1"/>
            </a:lvl9pPr>
          </a:lstStyle>
          <a:p>
            <a:pPr lvl="0"/>
            <a:r>
              <a:rPr lang="ru-RU"/>
              <a:t>Образец текста</a:t>
            </a:r>
          </a:p>
        </p:txBody>
      </p:sp>
      <p:sp>
        <p:nvSpPr>
          <p:cNvPr id="4" name="Content Placeholder 3"/>
          <p:cNvSpPr>
            <a:spLocks noGrp="1"/>
          </p:cNvSpPr>
          <p:nvPr>
            <p:ph sz="half" idx="2"/>
          </p:nvPr>
        </p:nvSpPr>
        <p:spPr>
          <a:xfrm>
            <a:off x="10856487" y="10687366"/>
            <a:ext cx="18209615" cy="1406298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1475063" y="8257662"/>
            <a:ext cx="16767686" cy="2416165"/>
          </a:xfrm>
        </p:spPr>
        <p:txBody>
          <a:bodyPr anchor="b">
            <a:noAutofit/>
          </a:bodyPr>
          <a:lstStyle>
            <a:lvl1pPr marL="0" indent="0">
              <a:buNone/>
              <a:defRPr sz="10063" b="0"/>
            </a:lvl1pPr>
            <a:lvl2pPr marL="1916948" indent="0">
              <a:buNone/>
              <a:defRPr sz="8386" b="1"/>
            </a:lvl2pPr>
            <a:lvl3pPr marL="3833896" indent="0">
              <a:buNone/>
              <a:defRPr sz="7547" b="1"/>
            </a:lvl3pPr>
            <a:lvl4pPr marL="5750844" indent="0">
              <a:buNone/>
              <a:defRPr sz="6708" b="1"/>
            </a:lvl4pPr>
            <a:lvl5pPr marL="7667793" indent="0">
              <a:buNone/>
              <a:defRPr sz="6708" b="1"/>
            </a:lvl5pPr>
            <a:lvl6pPr marL="9584741" indent="0">
              <a:buNone/>
              <a:defRPr sz="6708" b="1"/>
            </a:lvl6pPr>
            <a:lvl7pPr marL="11501689" indent="0">
              <a:buNone/>
              <a:defRPr sz="6708" b="1"/>
            </a:lvl7pPr>
            <a:lvl8pPr marL="13418637" indent="0">
              <a:buNone/>
              <a:defRPr sz="6708" b="1"/>
            </a:lvl8pPr>
            <a:lvl9pPr marL="15335585" indent="0">
              <a:buNone/>
              <a:defRPr sz="6708" b="1"/>
            </a:lvl9pPr>
          </a:lstStyle>
          <a:p>
            <a:pPr lvl="0"/>
            <a:r>
              <a:rPr lang="ru-RU"/>
              <a:t>Образец текста</a:t>
            </a:r>
          </a:p>
        </p:txBody>
      </p:sp>
      <p:sp>
        <p:nvSpPr>
          <p:cNvPr id="6" name="Content Placeholder 5"/>
          <p:cNvSpPr>
            <a:spLocks noGrp="1"/>
          </p:cNvSpPr>
          <p:nvPr>
            <p:ph sz="quarter" idx="4"/>
          </p:nvPr>
        </p:nvSpPr>
        <p:spPr>
          <a:xfrm>
            <a:off x="30050827" y="10673832"/>
            <a:ext cx="18191924" cy="1406298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360F1D7-9643-4A35-88D4-ACA6BE6496A9}" type="datetimeFigureOut">
              <a:rPr lang="ru-RU" smtClean="0"/>
              <a:t>17.03.2023</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17562" y="2995251"/>
            <a:ext cx="6660644" cy="212700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2229873" y="3303033"/>
            <a:ext cx="3269539" cy="1530905"/>
          </a:xfrm>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2305299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360F1D7-9643-4A35-88D4-ACA6BE6496A9}" type="datetimeFigureOut">
              <a:rPr lang="ru-RU" smtClean="0"/>
              <a:t>17.03.2023</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17562" y="2995251"/>
            <a:ext cx="6660644" cy="212700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491095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0F1D7-9643-4A35-88D4-ACA6BE6496A9}" type="datetimeFigureOut">
              <a:rPr lang="ru-RU" smtClean="0"/>
              <a:t>17.03.2023</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17562" y="2995251"/>
            <a:ext cx="6660644" cy="212700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3683947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856487" y="1870368"/>
            <a:ext cx="14697190" cy="4093505"/>
          </a:xfrm>
        </p:spPr>
        <p:txBody>
          <a:bodyPr anchor="b"/>
          <a:lstStyle>
            <a:lvl1pPr algn="l">
              <a:defRPr sz="8386" b="0"/>
            </a:lvl1pPr>
          </a:lstStyle>
          <a:p>
            <a:r>
              <a:rPr lang="ru-RU"/>
              <a:t>Образец заголовка</a:t>
            </a:r>
            <a:endParaRPr lang="en-US" dirty="0"/>
          </a:p>
        </p:txBody>
      </p:sp>
      <p:sp>
        <p:nvSpPr>
          <p:cNvPr id="3" name="Content Placeholder 2"/>
          <p:cNvSpPr>
            <a:spLocks noGrp="1"/>
          </p:cNvSpPr>
          <p:nvPr>
            <p:ph idx="1"/>
          </p:nvPr>
        </p:nvSpPr>
        <p:spPr>
          <a:xfrm>
            <a:off x="26512192" y="1870370"/>
            <a:ext cx="21726287" cy="22703988"/>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856487" y="6702703"/>
            <a:ext cx="14697190" cy="17871645"/>
          </a:xfrm>
        </p:spPr>
        <p:txBody>
          <a:bodyPr/>
          <a:lstStyle>
            <a:lvl1pPr marL="0" indent="0">
              <a:buNone/>
              <a:defRPr sz="5870"/>
            </a:lvl1pPr>
            <a:lvl2pPr marL="1916948" indent="0">
              <a:buNone/>
              <a:defRPr sz="5031"/>
            </a:lvl2pPr>
            <a:lvl3pPr marL="3833896" indent="0">
              <a:buNone/>
              <a:defRPr sz="4193"/>
            </a:lvl3pPr>
            <a:lvl4pPr marL="5750844" indent="0">
              <a:buNone/>
              <a:defRPr sz="3774"/>
            </a:lvl4pPr>
            <a:lvl5pPr marL="7667793" indent="0">
              <a:buNone/>
              <a:defRPr sz="3774"/>
            </a:lvl5pPr>
            <a:lvl6pPr marL="9584741" indent="0">
              <a:buNone/>
              <a:defRPr sz="3774"/>
            </a:lvl6pPr>
            <a:lvl7pPr marL="11501689" indent="0">
              <a:buNone/>
              <a:defRPr sz="3774"/>
            </a:lvl7pPr>
            <a:lvl8pPr marL="13418637" indent="0">
              <a:buNone/>
              <a:defRPr sz="3774"/>
            </a:lvl8pPr>
            <a:lvl9pPr marL="15335585" indent="0">
              <a:buNone/>
              <a:defRPr sz="3774"/>
            </a:lvl9pPr>
          </a:lstStyle>
          <a:p>
            <a:pPr lvl="0"/>
            <a:r>
              <a:rPr lang="ru-RU"/>
              <a:t>Образец текста</a:t>
            </a:r>
          </a:p>
        </p:txBody>
      </p:sp>
      <p:sp>
        <p:nvSpPr>
          <p:cNvPr id="5" name="Date Placeholder 4"/>
          <p:cNvSpPr>
            <a:spLocks noGrp="1"/>
          </p:cNvSpPr>
          <p:nvPr>
            <p:ph type="dt" sz="half" idx="10"/>
          </p:nvPr>
        </p:nvSpPr>
        <p:spPr/>
        <p:txBody>
          <a:bodyPr/>
          <a:lstStyle/>
          <a:p>
            <a:fld id="{A360F1D7-9643-4A35-88D4-ACA6BE6496A9}" type="datetimeFigureOut">
              <a:rPr lang="ru-RU" smtClean="0"/>
              <a:t>17.03.2023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17562" y="2995251"/>
            <a:ext cx="6660644" cy="212700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426342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360F1D7-9643-4A35-88D4-ACA6BE6496A9}" type="datetimeFigureOut">
              <a:rPr lang="ru-RU" smtClean="0"/>
              <a:t>17.03.2023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1559642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856489" y="20128071"/>
            <a:ext cx="37381994" cy="2376233"/>
          </a:xfrm>
        </p:spPr>
        <p:txBody>
          <a:bodyPr anchor="b">
            <a:normAutofit/>
          </a:bodyPr>
          <a:lstStyle>
            <a:lvl1pPr algn="l">
              <a:defRPr sz="10063"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856485" y="2662297"/>
            <a:ext cx="37381994" cy="16163211"/>
          </a:xfrm>
        </p:spPr>
        <p:txBody>
          <a:bodyPr anchor="t">
            <a:normAutofit/>
          </a:bodyPr>
          <a:lstStyle>
            <a:lvl1pPr marL="0" indent="0" algn="ctr">
              <a:buNone/>
              <a:defRPr sz="6708"/>
            </a:lvl1pPr>
            <a:lvl2pPr marL="1916948" indent="0">
              <a:buNone/>
              <a:defRPr sz="6708"/>
            </a:lvl2pPr>
            <a:lvl3pPr marL="3833896" indent="0">
              <a:buNone/>
              <a:defRPr sz="6708"/>
            </a:lvl3pPr>
            <a:lvl4pPr marL="5750844" indent="0">
              <a:buNone/>
              <a:defRPr sz="6708"/>
            </a:lvl4pPr>
            <a:lvl5pPr marL="7667793" indent="0">
              <a:buNone/>
              <a:defRPr sz="6708"/>
            </a:lvl5pPr>
            <a:lvl6pPr marL="9584741" indent="0">
              <a:buNone/>
              <a:defRPr sz="6708"/>
            </a:lvl6pPr>
            <a:lvl7pPr marL="11501689" indent="0">
              <a:buNone/>
              <a:defRPr sz="6708"/>
            </a:lvl7pPr>
            <a:lvl8pPr marL="13418637" indent="0">
              <a:buNone/>
              <a:defRPr sz="6708"/>
            </a:lvl8pPr>
            <a:lvl9pPr marL="15335585" indent="0">
              <a:buNone/>
              <a:defRPr sz="6708"/>
            </a:lvl9pPr>
          </a:lstStyle>
          <a:p>
            <a:r>
              <a:rPr lang="ru-RU"/>
              <a:t>Вставка рисунка</a:t>
            </a:r>
            <a:endParaRPr lang="en-US" dirty="0"/>
          </a:p>
        </p:txBody>
      </p:sp>
      <p:sp>
        <p:nvSpPr>
          <p:cNvPr id="4" name="Text Placeholder 3"/>
          <p:cNvSpPr>
            <a:spLocks noGrp="1"/>
          </p:cNvSpPr>
          <p:nvPr>
            <p:ph type="body" sz="half" idx="2"/>
          </p:nvPr>
        </p:nvSpPr>
        <p:spPr>
          <a:xfrm>
            <a:off x="10856489" y="22504304"/>
            <a:ext cx="37381994" cy="2070048"/>
          </a:xfrm>
        </p:spPr>
        <p:txBody>
          <a:bodyPr>
            <a:normAutofit/>
          </a:bodyPr>
          <a:lstStyle>
            <a:lvl1pPr marL="0" indent="0">
              <a:buNone/>
              <a:defRPr sz="5031"/>
            </a:lvl1pPr>
            <a:lvl2pPr marL="1916948" indent="0">
              <a:buNone/>
              <a:defRPr sz="5031"/>
            </a:lvl2pPr>
            <a:lvl3pPr marL="3833896" indent="0">
              <a:buNone/>
              <a:defRPr sz="4193"/>
            </a:lvl3pPr>
            <a:lvl4pPr marL="5750844" indent="0">
              <a:buNone/>
              <a:defRPr sz="3774"/>
            </a:lvl4pPr>
            <a:lvl5pPr marL="7667793" indent="0">
              <a:buNone/>
              <a:defRPr sz="3774"/>
            </a:lvl5pPr>
            <a:lvl6pPr marL="9584741" indent="0">
              <a:buNone/>
              <a:defRPr sz="3774"/>
            </a:lvl6pPr>
            <a:lvl7pPr marL="11501689" indent="0">
              <a:buNone/>
              <a:defRPr sz="3774"/>
            </a:lvl7pPr>
            <a:lvl8pPr marL="13418637" indent="0">
              <a:buNone/>
              <a:defRPr sz="3774"/>
            </a:lvl8pPr>
            <a:lvl9pPr marL="15335585" indent="0">
              <a:buNone/>
              <a:defRPr sz="3774"/>
            </a:lvl9pPr>
          </a:lstStyle>
          <a:p>
            <a:pPr lvl="0"/>
            <a:r>
              <a:rPr lang="ru-RU"/>
              <a:t>Образец текста</a:t>
            </a:r>
          </a:p>
        </p:txBody>
      </p:sp>
      <p:sp>
        <p:nvSpPr>
          <p:cNvPr id="5" name="Date Placeholder 4"/>
          <p:cNvSpPr>
            <a:spLocks noGrp="1"/>
          </p:cNvSpPr>
          <p:nvPr>
            <p:ph type="dt" sz="half" idx="10"/>
          </p:nvPr>
        </p:nvSpPr>
        <p:spPr/>
        <p:txBody>
          <a:bodyPr/>
          <a:lstStyle/>
          <a:p>
            <a:fld id="{A360F1D7-9643-4A35-88D4-ACA6BE6496A9}" type="datetimeFigureOut">
              <a:rPr lang="ru-RU" smtClean="0"/>
              <a:t>17.03.2023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17562" y="20594001"/>
            <a:ext cx="6660644" cy="212700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2229873" y="20893210"/>
            <a:ext cx="3269539" cy="1530905"/>
          </a:xfrm>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762891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0856487" y="2555945"/>
            <a:ext cx="37381989" cy="13069201"/>
          </a:xfrm>
        </p:spPr>
        <p:txBody>
          <a:bodyPr anchor="ctr">
            <a:normAutofit/>
          </a:bodyPr>
          <a:lstStyle>
            <a:lvl1pPr algn="l">
              <a:defRPr sz="20125" b="0" cap="none"/>
            </a:lvl1pPr>
          </a:lstStyle>
          <a:p>
            <a:r>
              <a:rPr lang="ru-RU"/>
              <a:t>Образец заголовка</a:t>
            </a:r>
            <a:endParaRPr lang="en-US" dirty="0"/>
          </a:p>
        </p:txBody>
      </p:sp>
      <p:sp>
        <p:nvSpPr>
          <p:cNvPr id="3" name="Text Placeholder 2"/>
          <p:cNvSpPr>
            <a:spLocks noGrp="1"/>
          </p:cNvSpPr>
          <p:nvPr>
            <p:ph type="body" idx="1"/>
          </p:nvPr>
        </p:nvSpPr>
        <p:spPr>
          <a:xfrm>
            <a:off x="10856487" y="18255749"/>
            <a:ext cx="37381989" cy="6523464"/>
          </a:xfrm>
        </p:spPr>
        <p:txBody>
          <a:bodyPr anchor="ctr">
            <a:normAutofit/>
          </a:bodyPr>
          <a:lstStyle>
            <a:lvl1pPr marL="0" indent="0" algn="l">
              <a:buNone/>
              <a:defRPr sz="7547">
                <a:solidFill>
                  <a:schemeClr val="tx1">
                    <a:lumMod val="65000"/>
                    <a:lumOff val="35000"/>
                  </a:schemeClr>
                </a:solidFill>
              </a:defRPr>
            </a:lvl1pPr>
            <a:lvl2pPr marL="1916948" indent="0">
              <a:buNone/>
              <a:defRPr sz="7547">
                <a:solidFill>
                  <a:schemeClr val="tx1">
                    <a:tint val="75000"/>
                  </a:schemeClr>
                </a:solidFill>
              </a:defRPr>
            </a:lvl2pPr>
            <a:lvl3pPr marL="3833896" indent="0">
              <a:buNone/>
              <a:defRPr sz="6708">
                <a:solidFill>
                  <a:schemeClr val="tx1">
                    <a:tint val="75000"/>
                  </a:schemeClr>
                </a:solidFill>
              </a:defRPr>
            </a:lvl3pPr>
            <a:lvl4pPr marL="5750844" indent="0">
              <a:buNone/>
              <a:defRPr sz="5870">
                <a:solidFill>
                  <a:schemeClr val="tx1">
                    <a:tint val="75000"/>
                  </a:schemeClr>
                </a:solidFill>
              </a:defRPr>
            </a:lvl4pPr>
            <a:lvl5pPr marL="7667793" indent="0">
              <a:buNone/>
              <a:defRPr sz="5870">
                <a:solidFill>
                  <a:schemeClr val="tx1">
                    <a:tint val="75000"/>
                  </a:schemeClr>
                </a:solidFill>
              </a:defRPr>
            </a:lvl5pPr>
            <a:lvl6pPr marL="9584741" indent="0">
              <a:buNone/>
              <a:defRPr sz="5870">
                <a:solidFill>
                  <a:schemeClr val="tx1">
                    <a:tint val="75000"/>
                  </a:schemeClr>
                </a:solidFill>
              </a:defRPr>
            </a:lvl6pPr>
            <a:lvl7pPr marL="11501689" indent="0">
              <a:buNone/>
              <a:defRPr sz="5870">
                <a:solidFill>
                  <a:schemeClr val="tx1">
                    <a:tint val="75000"/>
                  </a:schemeClr>
                </a:solidFill>
              </a:defRPr>
            </a:lvl7pPr>
            <a:lvl8pPr marL="13418637" indent="0">
              <a:buNone/>
              <a:defRPr sz="5870">
                <a:solidFill>
                  <a:schemeClr val="tx1">
                    <a:tint val="75000"/>
                  </a:schemeClr>
                </a:solidFill>
              </a:defRPr>
            </a:lvl8pPr>
            <a:lvl9pPr marL="15335585" indent="0">
              <a:buNone/>
              <a:defRPr sz="587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360F1D7-9643-4A35-88D4-ACA6BE6496A9}" type="datetimeFigureOut">
              <a:rPr lang="ru-RU" smtClean="0"/>
              <a:t>17.03.2023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17562" y="13325531"/>
            <a:ext cx="6660644" cy="212700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2229873" y="13602106"/>
            <a:ext cx="3269539" cy="1530905"/>
          </a:xfrm>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389443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949747" y="2555945"/>
            <a:ext cx="35195469" cy="12140742"/>
          </a:xfrm>
        </p:spPr>
        <p:txBody>
          <a:bodyPr anchor="ctr">
            <a:normAutofit/>
          </a:bodyPr>
          <a:lstStyle>
            <a:lvl1pPr algn="l">
              <a:defRPr sz="20125"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13732023" y="14696687"/>
            <a:ext cx="31600535" cy="1597466"/>
          </a:xfrm>
        </p:spPr>
        <p:txBody>
          <a:bodyPr anchor="ctr">
            <a:noAutofit/>
          </a:bodyPr>
          <a:lstStyle>
            <a:lvl1pPr marL="0" indent="0">
              <a:buFontTx/>
              <a:buNone/>
              <a:defRPr sz="6708">
                <a:solidFill>
                  <a:schemeClr val="tx1">
                    <a:lumMod val="50000"/>
                    <a:lumOff val="50000"/>
                  </a:schemeClr>
                </a:solidFill>
              </a:defRPr>
            </a:lvl1pPr>
            <a:lvl2pPr marL="1916948" indent="0">
              <a:buFontTx/>
              <a:buNone/>
              <a:defRPr/>
            </a:lvl2pPr>
            <a:lvl3pPr marL="3833896" indent="0">
              <a:buFontTx/>
              <a:buNone/>
              <a:defRPr/>
            </a:lvl3pPr>
            <a:lvl4pPr marL="5750844" indent="0">
              <a:buFontTx/>
              <a:buNone/>
              <a:defRPr/>
            </a:lvl4pPr>
            <a:lvl5pPr marL="7667793" indent="0">
              <a:buFontTx/>
              <a:buNone/>
              <a:defRPr/>
            </a:lvl5pPr>
          </a:lstStyle>
          <a:p>
            <a:pPr lvl="0"/>
            <a:r>
              <a:rPr lang="ru-RU"/>
              <a:t>Образец текста</a:t>
            </a:r>
          </a:p>
        </p:txBody>
      </p:sp>
      <p:sp>
        <p:nvSpPr>
          <p:cNvPr id="3" name="Text Placeholder 2"/>
          <p:cNvSpPr>
            <a:spLocks noGrp="1"/>
          </p:cNvSpPr>
          <p:nvPr>
            <p:ph type="body" idx="1"/>
          </p:nvPr>
        </p:nvSpPr>
        <p:spPr>
          <a:xfrm>
            <a:off x="10856487" y="18255749"/>
            <a:ext cx="37381989" cy="6523464"/>
          </a:xfrm>
        </p:spPr>
        <p:txBody>
          <a:bodyPr anchor="ctr">
            <a:normAutofit/>
          </a:bodyPr>
          <a:lstStyle>
            <a:lvl1pPr marL="0" indent="0" algn="l">
              <a:buNone/>
              <a:defRPr sz="7547">
                <a:solidFill>
                  <a:schemeClr val="tx1">
                    <a:lumMod val="65000"/>
                    <a:lumOff val="35000"/>
                  </a:schemeClr>
                </a:solidFill>
              </a:defRPr>
            </a:lvl1pPr>
            <a:lvl2pPr marL="1916948" indent="0">
              <a:buNone/>
              <a:defRPr sz="7547">
                <a:solidFill>
                  <a:schemeClr val="tx1">
                    <a:tint val="75000"/>
                  </a:schemeClr>
                </a:solidFill>
              </a:defRPr>
            </a:lvl2pPr>
            <a:lvl3pPr marL="3833896" indent="0">
              <a:buNone/>
              <a:defRPr sz="6708">
                <a:solidFill>
                  <a:schemeClr val="tx1">
                    <a:tint val="75000"/>
                  </a:schemeClr>
                </a:solidFill>
              </a:defRPr>
            </a:lvl3pPr>
            <a:lvl4pPr marL="5750844" indent="0">
              <a:buNone/>
              <a:defRPr sz="5870">
                <a:solidFill>
                  <a:schemeClr val="tx1">
                    <a:tint val="75000"/>
                  </a:schemeClr>
                </a:solidFill>
              </a:defRPr>
            </a:lvl4pPr>
            <a:lvl5pPr marL="7667793" indent="0">
              <a:buNone/>
              <a:defRPr sz="5870">
                <a:solidFill>
                  <a:schemeClr val="tx1">
                    <a:tint val="75000"/>
                  </a:schemeClr>
                </a:solidFill>
              </a:defRPr>
            </a:lvl5pPr>
            <a:lvl6pPr marL="9584741" indent="0">
              <a:buNone/>
              <a:defRPr sz="5870">
                <a:solidFill>
                  <a:schemeClr val="tx1">
                    <a:tint val="75000"/>
                  </a:schemeClr>
                </a:solidFill>
              </a:defRPr>
            </a:lvl6pPr>
            <a:lvl7pPr marL="11501689" indent="0">
              <a:buNone/>
              <a:defRPr sz="5870">
                <a:solidFill>
                  <a:schemeClr val="tx1">
                    <a:tint val="75000"/>
                  </a:schemeClr>
                </a:solidFill>
              </a:defRPr>
            </a:lvl7pPr>
            <a:lvl8pPr marL="13418637" indent="0">
              <a:buNone/>
              <a:defRPr sz="5870">
                <a:solidFill>
                  <a:schemeClr val="tx1">
                    <a:tint val="75000"/>
                  </a:schemeClr>
                </a:solidFill>
              </a:defRPr>
            </a:lvl8pPr>
            <a:lvl9pPr marL="15335585" indent="0">
              <a:buNone/>
              <a:defRPr sz="587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360F1D7-9643-4A35-88D4-ACA6BE6496A9}" type="datetimeFigureOut">
              <a:rPr lang="ru-RU" smtClean="0"/>
              <a:t>17.03.2023</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17562" y="13325531"/>
            <a:ext cx="6660644" cy="212700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2229873" y="13602106"/>
            <a:ext cx="3269539" cy="1530905"/>
          </a:xfrm>
        </p:spPr>
        <p:txBody>
          <a:bodyPr/>
          <a:lstStyle/>
          <a:p>
            <a:fld id="{D0663798-B416-44B5-9E45-1499D197C5F7}" type="slidenum">
              <a:rPr lang="ru-RU" smtClean="0"/>
              <a:t>‹#›</a:t>
            </a:fld>
            <a:endParaRPr lang="ru-RU"/>
          </a:p>
        </p:txBody>
      </p:sp>
      <p:sp>
        <p:nvSpPr>
          <p:cNvPr id="14" name="TextBox 13"/>
          <p:cNvSpPr txBox="1"/>
          <p:nvPr/>
        </p:nvSpPr>
        <p:spPr>
          <a:xfrm>
            <a:off x="10346788" y="2716971"/>
            <a:ext cx="2556034" cy="2451863"/>
          </a:xfrm>
          <a:prstGeom prst="rect">
            <a:avLst/>
          </a:prstGeom>
        </p:spPr>
        <p:txBody>
          <a:bodyPr vert="horz" lIns="383392" tIns="191696" rIns="383392" bIns="191696" rtlCol="0" anchor="ctr">
            <a:noAutofit/>
          </a:bodyPr>
          <a:lstStyle/>
          <a:p>
            <a:pPr lvl="0"/>
            <a:r>
              <a:rPr lang="en-US" sz="33542" baseline="0" dirty="0">
                <a:ln w="3175" cmpd="sng">
                  <a:noFill/>
                </a:ln>
                <a:solidFill>
                  <a:schemeClr val="accent1"/>
                </a:solidFill>
                <a:effectLst/>
                <a:latin typeface="Arial"/>
              </a:rPr>
              <a:t>“</a:t>
            </a:r>
          </a:p>
        </p:txBody>
      </p:sp>
      <p:sp>
        <p:nvSpPr>
          <p:cNvPr id="15" name="TextBox 14"/>
          <p:cNvSpPr txBox="1"/>
          <p:nvPr/>
        </p:nvSpPr>
        <p:spPr>
          <a:xfrm>
            <a:off x="46604227" y="12181437"/>
            <a:ext cx="2556034" cy="2451863"/>
          </a:xfrm>
          <a:prstGeom prst="rect">
            <a:avLst/>
          </a:prstGeom>
        </p:spPr>
        <p:txBody>
          <a:bodyPr vert="horz" lIns="383392" tIns="191696" rIns="383392" bIns="191696" rtlCol="0" anchor="ctr">
            <a:noAutofit/>
          </a:bodyPr>
          <a:lstStyle/>
          <a:p>
            <a:pPr lvl="0"/>
            <a:r>
              <a:rPr lang="en-US" sz="3354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9545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0856489" y="10223784"/>
            <a:ext cx="37381994" cy="11424796"/>
          </a:xfrm>
        </p:spPr>
        <p:txBody>
          <a:bodyPr anchor="b">
            <a:normAutofit/>
          </a:bodyPr>
          <a:lstStyle>
            <a:lvl1pPr algn="l">
              <a:defRPr sz="20125" b="0"/>
            </a:lvl1pPr>
          </a:lstStyle>
          <a:p>
            <a:r>
              <a:rPr lang="ru-RU"/>
              <a:t>Образец заголовка</a:t>
            </a:r>
            <a:endParaRPr lang="en-US" dirty="0"/>
          </a:p>
        </p:txBody>
      </p:sp>
      <p:sp>
        <p:nvSpPr>
          <p:cNvPr id="4" name="Text Placeholder 3"/>
          <p:cNvSpPr>
            <a:spLocks noGrp="1"/>
          </p:cNvSpPr>
          <p:nvPr>
            <p:ph type="body" sz="half" idx="2"/>
          </p:nvPr>
        </p:nvSpPr>
        <p:spPr>
          <a:xfrm>
            <a:off x="10856489" y="21725537"/>
            <a:ext cx="37381994" cy="305917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A360F1D7-9643-4A35-88D4-ACA6BE6496A9}" type="datetimeFigureOut">
              <a:rPr lang="ru-RU" smtClean="0"/>
              <a:t>17.03.2023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17562" y="20594001"/>
            <a:ext cx="6660644" cy="212700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2229873" y="20893210"/>
            <a:ext cx="3269539" cy="1530905"/>
          </a:xfrm>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1177275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11949747" y="2555945"/>
            <a:ext cx="35195469" cy="12140742"/>
          </a:xfrm>
        </p:spPr>
        <p:txBody>
          <a:bodyPr anchor="ctr">
            <a:normAutofit/>
          </a:bodyPr>
          <a:lstStyle>
            <a:lvl1pPr algn="l">
              <a:defRPr sz="20125"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10856485" y="18211113"/>
            <a:ext cx="37381994" cy="3514425"/>
          </a:xfrm>
        </p:spPr>
        <p:txBody>
          <a:bodyPr anchor="b">
            <a:noAutofit/>
          </a:bodyPr>
          <a:lstStyle>
            <a:lvl1pPr marL="0" indent="0">
              <a:buFontTx/>
              <a:buNone/>
              <a:defRPr sz="10063">
                <a:solidFill>
                  <a:schemeClr val="accent1"/>
                </a:solidFill>
              </a:defRPr>
            </a:lvl1pPr>
            <a:lvl2pPr marL="1916948" indent="0">
              <a:buFontTx/>
              <a:buNone/>
              <a:defRPr/>
            </a:lvl2pPr>
            <a:lvl3pPr marL="3833896" indent="0">
              <a:buFontTx/>
              <a:buNone/>
              <a:defRPr/>
            </a:lvl3pPr>
            <a:lvl4pPr marL="5750844" indent="0">
              <a:buFontTx/>
              <a:buNone/>
              <a:defRPr/>
            </a:lvl4pPr>
            <a:lvl5pPr marL="7667793" indent="0">
              <a:buFontTx/>
              <a:buNone/>
              <a:defRPr/>
            </a:lvl5pPr>
          </a:lstStyle>
          <a:p>
            <a:pPr lvl="0"/>
            <a:r>
              <a:rPr lang="ru-RU"/>
              <a:t>Образец текста</a:t>
            </a:r>
          </a:p>
        </p:txBody>
      </p:sp>
      <p:sp>
        <p:nvSpPr>
          <p:cNvPr id="4" name="Text Placeholder 3"/>
          <p:cNvSpPr>
            <a:spLocks noGrp="1"/>
          </p:cNvSpPr>
          <p:nvPr>
            <p:ph type="body" sz="half" idx="2"/>
          </p:nvPr>
        </p:nvSpPr>
        <p:spPr>
          <a:xfrm>
            <a:off x="10856489" y="21725537"/>
            <a:ext cx="37381994" cy="305917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A360F1D7-9643-4A35-88D4-ACA6BE6496A9}" type="datetimeFigureOut">
              <a:rPr lang="ru-RU" smtClean="0"/>
              <a:t>17.03.2023</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17562" y="20594001"/>
            <a:ext cx="6660644" cy="212700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2229873" y="20893210"/>
            <a:ext cx="3269539" cy="1530905"/>
          </a:xfrm>
        </p:spPr>
        <p:txBody>
          <a:bodyPr/>
          <a:lstStyle/>
          <a:p>
            <a:fld id="{D0663798-B416-44B5-9E45-1499D197C5F7}" type="slidenum">
              <a:rPr lang="ru-RU" smtClean="0"/>
              <a:t>‹#›</a:t>
            </a:fld>
            <a:endParaRPr lang="ru-RU"/>
          </a:p>
        </p:txBody>
      </p:sp>
      <p:sp>
        <p:nvSpPr>
          <p:cNvPr id="17" name="TextBox 16"/>
          <p:cNvSpPr txBox="1"/>
          <p:nvPr/>
        </p:nvSpPr>
        <p:spPr>
          <a:xfrm>
            <a:off x="10346788" y="2716971"/>
            <a:ext cx="2556034" cy="2451863"/>
          </a:xfrm>
          <a:prstGeom prst="rect">
            <a:avLst/>
          </a:prstGeom>
        </p:spPr>
        <p:txBody>
          <a:bodyPr vert="horz" lIns="383392" tIns="191696" rIns="383392" bIns="191696" rtlCol="0" anchor="ctr">
            <a:noAutofit/>
          </a:bodyPr>
          <a:lstStyle/>
          <a:p>
            <a:pPr lvl="0"/>
            <a:r>
              <a:rPr lang="en-US" sz="33542" baseline="0" dirty="0">
                <a:ln w="3175" cmpd="sng">
                  <a:noFill/>
                </a:ln>
                <a:solidFill>
                  <a:schemeClr val="accent1"/>
                </a:solidFill>
                <a:effectLst/>
                <a:latin typeface="Arial"/>
              </a:rPr>
              <a:t>“</a:t>
            </a:r>
          </a:p>
        </p:txBody>
      </p:sp>
      <p:sp>
        <p:nvSpPr>
          <p:cNvPr id="18" name="TextBox 17"/>
          <p:cNvSpPr txBox="1"/>
          <p:nvPr/>
        </p:nvSpPr>
        <p:spPr>
          <a:xfrm>
            <a:off x="46604227" y="12181437"/>
            <a:ext cx="2556034" cy="2451863"/>
          </a:xfrm>
          <a:prstGeom prst="rect">
            <a:avLst/>
          </a:prstGeom>
        </p:spPr>
        <p:txBody>
          <a:bodyPr vert="horz" lIns="383392" tIns="191696" rIns="383392" bIns="191696" rtlCol="0" anchor="ctr">
            <a:noAutofit/>
          </a:bodyPr>
          <a:lstStyle/>
          <a:p>
            <a:pPr lvl="0"/>
            <a:r>
              <a:rPr lang="en-US" sz="3354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3889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0856487" y="2630607"/>
            <a:ext cx="37381989" cy="12075417"/>
          </a:xfrm>
        </p:spPr>
        <p:txBody>
          <a:bodyPr anchor="ctr">
            <a:normAutofit/>
          </a:bodyPr>
          <a:lstStyle>
            <a:lvl1pPr algn="l">
              <a:defRPr sz="20125" b="0"/>
            </a:lvl1pPr>
          </a:lstStyle>
          <a:p>
            <a:r>
              <a:rPr lang="ru-RU"/>
              <a:t>Образец заголовка</a:t>
            </a:r>
            <a:endParaRPr lang="en-US" dirty="0"/>
          </a:p>
        </p:txBody>
      </p:sp>
      <p:sp>
        <p:nvSpPr>
          <p:cNvPr id="21" name="Text Placeholder 9"/>
          <p:cNvSpPr>
            <a:spLocks noGrp="1"/>
          </p:cNvSpPr>
          <p:nvPr>
            <p:ph type="body" sz="quarter" idx="13"/>
          </p:nvPr>
        </p:nvSpPr>
        <p:spPr>
          <a:xfrm>
            <a:off x="10856485" y="18211113"/>
            <a:ext cx="37381994" cy="3514425"/>
          </a:xfrm>
        </p:spPr>
        <p:txBody>
          <a:bodyPr anchor="b">
            <a:noAutofit/>
          </a:bodyPr>
          <a:lstStyle>
            <a:lvl1pPr marL="0" indent="0">
              <a:buFontTx/>
              <a:buNone/>
              <a:defRPr sz="10063">
                <a:solidFill>
                  <a:schemeClr val="accent1"/>
                </a:solidFill>
              </a:defRPr>
            </a:lvl1pPr>
            <a:lvl2pPr marL="1916948" indent="0">
              <a:buFontTx/>
              <a:buNone/>
              <a:defRPr/>
            </a:lvl2pPr>
            <a:lvl3pPr marL="3833896" indent="0">
              <a:buFontTx/>
              <a:buNone/>
              <a:defRPr/>
            </a:lvl3pPr>
            <a:lvl4pPr marL="5750844" indent="0">
              <a:buFontTx/>
              <a:buNone/>
              <a:defRPr/>
            </a:lvl4pPr>
            <a:lvl5pPr marL="7667793" indent="0">
              <a:buFontTx/>
              <a:buNone/>
              <a:defRPr/>
            </a:lvl5pPr>
          </a:lstStyle>
          <a:p>
            <a:pPr lvl="0"/>
            <a:r>
              <a:rPr lang="ru-RU"/>
              <a:t>Образец текста</a:t>
            </a:r>
          </a:p>
        </p:txBody>
      </p:sp>
      <p:sp>
        <p:nvSpPr>
          <p:cNvPr id="4" name="Text Placeholder 3"/>
          <p:cNvSpPr>
            <a:spLocks noGrp="1"/>
          </p:cNvSpPr>
          <p:nvPr>
            <p:ph type="body" sz="half" idx="2"/>
          </p:nvPr>
        </p:nvSpPr>
        <p:spPr>
          <a:xfrm>
            <a:off x="10856489" y="21725537"/>
            <a:ext cx="37381994" cy="305917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A360F1D7-9643-4A35-88D4-ACA6BE6496A9}" type="datetimeFigureOut">
              <a:rPr lang="ru-RU" smtClean="0"/>
              <a:t>17.03.2023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17562" y="20594001"/>
            <a:ext cx="6660644" cy="212700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2229873" y="20893210"/>
            <a:ext cx="3269539" cy="1530905"/>
          </a:xfrm>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357630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360F1D7-9643-4A35-88D4-ACA6BE6496A9}" type="datetimeFigureOut">
              <a:rPr lang="ru-RU" smtClean="0"/>
              <a:t>17.03.2023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17562" y="2995251"/>
            <a:ext cx="6660644" cy="212700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2238732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972858" y="2630601"/>
            <a:ext cx="9256402" cy="22154116"/>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10856485" y="2630601"/>
            <a:ext cx="27157859" cy="22154116"/>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360F1D7-9643-4A35-88D4-ACA6BE6496A9}" type="datetimeFigureOut">
              <a:rPr lang="ru-RU" smtClean="0"/>
              <a:t>17.03.2023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17562" y="2995251"/>
            <a:ext cx="6660644" cy="212700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82048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487921" y="7168633"/>
            <a:ext cx="44091582" cy="11961025"/>
          </a:xfrm>
        </p:spPr>
        <p:txBody>
          <a:bodyPr anchor="b"/>
          <a:lstStyle>
            <a:lvl1pPr>
              <a:defRPr sz="25157"/>
            </a:lvl1pPr>
          </a:lstStyle>
          <a:p>
            <a:r>
              <a:rPr lang="ru-RU"/>
              <a:t>Образец заголовка</a:t>
            </a:r>
            <a:endParaRPr lang="en-US" dirty="0"/>
          </a:p>
        </p:txBody>
      </p:sp>
      <p:sp>
        <p:nvSpPr>
          <p:cNvPr id="3" name="Text Placeholder 2"/>
          <p:cNvSpPr>
            <a:spLocks noGrp="1"/>
          </p:cNvSpPr>
          <p:nvPr>
            <p:ph type="body" idx="1"/>
          </p:nvPr>
        </p:nvSpPr>
        <p:spPr>
          <a:xfrm>
            <a:off x="3487921" y="19242814"/>
            <a:ext cx="44091582" cy="6290020"/>
          </a:xfrm>
        </p:spPr>
        <p:txBody>
          <a:bodyPr/>
          <a:lstStyle>
            <a:lvl1pPr marL="0" indent="0">
              <a:buNone/>
              <a:defRPr sz="10063">
                <a:solidFill>
                  <a:schemeClr val="tx1">
                    <a:tint val="75000"/>
                  </a:schemeClr>
                </a:solidFill>
              </a:defRPr>
            </a:lvl1pPr>
            <a:lvl2pPr marL="1916948" indent="0">
              <a:buNone/>
              <a:defRPr sz="8386">
                <a:solidFill>
                  <a:schemeClr val="tx1">
                    <a:tint val="75000"/>
                  </a:schemeClr>
                </a:solidFill>
              </a:defRPr>
            </a:lvl2pPr>
            <a:lvl3pPr marL="3833896" indent="0">
              <a:buNone/>
              <a:defRPr sz="7547">
                <a:solidFill>
                  <a:schemeClr val="tx1">
                    <a:tint val="75000"/>
                  </a:schemeClr>
                </a:solidFill>
              </a:defRPr>
            </a:lvl3pPr>
            <a:lvl4pPr marL="5750844" indent="0">
              <a:buNone/>
              <a:defRPr sz="6708">
                <a:solidFill>
                  <a:schemeClr val="tx1">
                    <a:tint val="75000"/>
                  </a:schemeClr>
                </a:solidFill>
              </a:defRPr>
            </a:lvl4pPr>
            <a:lvl5pPr marL="7667793" indent="0">
              <a:buNone/>
              <a:defRPr sz="6708">
                <a:solidFill>
                  <a:schemeClr val="tx1">
                    <a:tint val="75000"/>
                  </a:schemeClr>
                </a:solidFill>
              </a:defRPr>
            </a:lvl5pPr>
            <a:lvl6pPr marL="9584741" indent="0">
              <a:buNone/>
              <a:defRPr sz="6708">
                <a:solidFill>
                  <a:schemeClr val="tx1">
                    <a:tint val="75000"/>
                  </a:schemeClr>
                </a:solidFill>
              </a:defRPr>
            </a:lvl6pPr>
            <a:lvl7pPr marL="11501689" indent="0">
              <a:buNone/>
              <a:defRPr sz="6708">
                <a:solidFill>
                  <a:schemeClr val="tx1">
                    <a:tint val="75000"/>
                  </a:schemeClr>
                </a:solidFill>
              </a:defRPr>
            </a:lvl7pPr>
            <a:lvl8pPr marL="13418637" indent="0">
              <a:buNone/>
              <a:defRPr sz="6708">
                <a:solidFill>
                  <a:schemeClr val="tx1">
                    <a:tint val="75000"/>
                  </a:schemeClr>
                </a:solidFill>
              </a:defRPr>
            </a:lvl8pPr>
            <a:lvl9pPr marL="15335585" indent="0">
              <a:buNone/>
              <a:defRPr sz="6708">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360F1D7-9643-4A35-88D4-ACA6BE6496A9}" type="datetimeFigureOut">
              <a:rPr lang="ru-RU" smtClean="0"/>
              <a:t>17.03.2023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35441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3514546" y="7654525"/>
            <a:ext cx="21726287" cy="182443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25879842" y="7654525"/>
            <a:ext cx="21726287" cy="182443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360F1D7-9643-4A35-88D4-ACA6BE6496A9}" type="datetimeFigureOut">
              <a:rPr lang="ru-RU" smtClean="0"/>
              <a:t>17.03.2023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251609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3521205" y="1530907"/>
            <a:ext cx="44091582" cy="555785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3521207" y="7048821"/>
            <a:ext cx="21626440" cy="3454518"/>
          </a:xfrm>
        </p:spPr>
        <p:txBody>
          <a:bodyPr anchor="b"/>
          <a:lstStyle>
            <a:lvl1pPr marL="0" indent="0">
              <a:buNone/>
              <a:defRPr sz="10063" b="1"/>
            </a:lvl1pPr>
            <a:lvl2pPr marL="1916948" indent="0">
              <a:buNone/>
              <a:defRPr sz="8386" b="1"/>
            </a:lvl2pPr>
            <a:lvl3pPr marL="3833896" indent="0">
              <a:buNone/>
              <a:defRPr sz="7547" b="1"/>
            </a:lvl3pPr>
            <a:lvl4pPr marL="5750844" indent="0">
              <a:buNone/>
              <a:defRPr sz="6708" b="1"/>
            </a:lvl4pPr>
            <a:lvl5pPr marL="7667793" indent="0">
              <a:buNone/>
              <a:defRPr sz="6708" b="1"/>
            </a:lvl5pPr>
            <a:lvl6pPr marL="9584741" indent="0">
              <a:buNone/>
              <a:defRPr sz="6708" b="1"/>
            </a:lvl6pPr>
            <a:lvl7pPr marL="11501689" indent="0">
              <a:buNone/>
              <a:defRPr sz="6708" b="1"/>
            </a:lvl7pPr>
            <a:lvl8pPr marL="13418637" indent="0">
              <a:buNone/>
              <a:defRPr sz="6708" b="1"/>
            </a:lvl8pPr>
            <a:lvl9pPr marL="15335585" indent="0">
              <a:buNone/>
              <a:defRPr sz="6708" b="1"/>
            </a:lvl9pPr>
          </a:lstStyle>
          <a:p>
            <a:pPr lvl="0"/>
            <a:r>
              <a:rPr lang="ru-RU"/>
              <a:t>Образец текста</a:t>
            </a:r>
          </a:p>
        </p:txBody>
      </p:sp>
      <p:sp>
        <p:nvSpPr>
          <p:cNvPr id="4" name="Content Placeholder 3"/>
          <p:cNvSpPr>
            <a:spLocks noGrp="1"/>
          </p:cNvSpPr>
          <p:nvPr>
            <p:ph sz="half" idx="2"/>
          </p:nvPr>
        </p:nvSpPr>
        <p:spPr>
          <a:xfrm>
            <a:off x="3521207" y="10503339"/>
            <a:ext cx="21626440" cy="1544883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25879842" y="7048821"/>
            <a:ext cx="21732945" cy="3454518"/>
          </a:xfrm>
        </p:spPr>
        <p:txBody>
          <a:bodyPr anchor="b"/>
          <a:lstStyle>
            <a:lvl1pPr marL="0" indent="0">
              <a:buNone/>
              <a:defRPr sz="10063" b="1"/>
            </a:lvl1pPr>
            <a:lvl2pPr marL="1916948" indent="0">
              <a:buNone/>
              <a:defRPr sz="8386" b="1"/>
            </a:lvl2pPr>
            <a:lvl3pPr marL="3833896" indent="0">
              <a:buNone/>
              <a:defRPr sz="7547" b="1"/>
            </a:lvl3pPr>
            <a:lvl4pPr marL="5750844" indent="0">
              <a:buNone/>
              <a:defRPr sz="6708" b="1"/>
            </a:lvl4pPr>
            <a:lvl5pPr marL="7667793" indent="0">
              <a:buNone/>
              <a:defRPr sz="6708" b="1"/>
            </a:lvl5pPr>
            <a:lvl6pPr marL="9584741" indent="0">
              <a:buNone/>
              <a:defRPr sz="6708" b="1"/>
            </a:lvl6pPr>
            <a:lvl7pPr marL="11501689" indent="0">
              <a:buNone/>
              <a:defRPr sz="6708" b="1"/>
            </a:lvl7pPr>
            <a:lvl8pPr marL="13418637" indent="0">
              <a:buNone/>
              <a:defRPr sz="6708" b="1"/>
            </a:lvl8pPr>
            <a:lvl9pPr marL="15335585" indent="0">
              <a:buNone/>
              <a:defRPr sz="6708" b="1"/>
            </a:lvl9pPr>
          </a:lstStyle>
          <a:p>
            <a:pPr lvl="0"/>
            <a:r>
              <a:rPr lang="ru-RU"/>
              <a:t>Образец текста</a:t>
            </a:r>
          </a:p>
        </p:txBody>
      </p:sp>
      <p:sp>
        <p:nvSpPr>
          <p:cNvPr id="6" name="Content Placeholder 5"/>
          <p:cNvSpPr>
            <a:spLocks noGrp="1"/>
          </p:cNvSpPr>
          <p:nvPr>
            <p:ph sz="quarter" idx="4"/>
          </p:nvPr>
        </p:nvSpPr>
        <p:spPr>
          <a:xfrm>
            <a:off x="25879842" y="10503339"/>
            <a:ext cx="21732945" cy="1544883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360F1D7-9643-4A35-88D4-ACA6BE6496A9}" type="datetimeFigureOut">
              <a:rPr lang="ru-RU" smtClean="0"/>
              <a:t>17.03.2023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37641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360F1D7-9643-4A35-88D4-ACA6BE6496A9}" type="datetimeFigureOut">
              <a:rPr lang="ru-RU" smtClean="0"/>
              <a:t>17.03.2023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207627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0F1D7-9643-4A35-88D4-ACA6BE6496A9}" type="datetimeFigureOut">
              <a:rPr lang="ru-RU" smtClean="0"/>
              <a:t>17.03.2023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73514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521207" y="1916959"/>
            <a:ext cx="16487747" cy="6709357"/>
          </a:xfrm>
        </p:spPr>
        <p:txBody>
          <a:bodyPr anchor="b"/>
          <a:lstStyle>
            <a:lvl1pPr>
              <a:defRPr sz="13417"/>
            </a:lvl1pPr>
          </a:lstStyle>
          <a:p>
            <a:r>
              <a:rPr lang="ru-RU"/>
              <a:t>Образец заголовка</a:t>
            </a:r>
            <a:endParaRPr lang="en-US" dirty="0"/>
          </a:p>
        </p:txBody>
      </p:sp>
      <p:sp>
        <p:nvSpPr>
          <p:cNvPr id="3" name="Content Placeholder 2"/>
          <p:cNvSpPr>
            <a:spLocks noGrp="1"/>
          </p:cNvSpPr>
          <p:nvPr>
            <p:ph idx="1"/>
          </p:nvPr>
        </p:nvSpPr>
        <p:spPr>
          <a:xfrm>
            <a:off x="21732945" y="4140101"/>
            <a:ext cx="25879842" cy="20434253"/>
          </a:xfrm>
        </p:spPr>
        <p:txBody>
          <a:bodyPr/>
          <a:lstStyle>
            <a:lvl1pPr>
              <a:defRPr sz="13417"/>
            </a:lvl1pPr>
            <a:lvl2pPr>
              <a:defRPr sz="11740"/>
            </a:lvl2pPr>
            <a:lvl3pPr>
              <a:defRPr sz="10063"/>
            </a:lvl3pPr>
            <a:lvl4pPr>
              <a:defRPr sz="8386"/>
            </a:lvl4pPr>
            <a:lvl5pPr>
              <a:defRPr sz="8386"/>
            </a:lvl5pPr>
            <a:lvl6pPr>
              <a:defRPr sz="8386"/>
            </a:lvl6pPr>
            <a:lvl7pPr>
              <a:defRPr sz="8386"/>
            </a:lvl7pPr>
            <a:lvl8pPr>
              <a:defRPr sz="8386"/>
            </a:lvl8pPr>
            <a:lvl9pPr>
              <a:defRPr sz="8386"/>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3521207" y="8626317"/>
            <a:ext cx="16487747" cy="15981318"/>
          </a:xfrm>
        </p:spPr>
        <p:txBody>
          <a:bodyPr/>
          <a:lstStyle>
            <a:lvl1pPr marL="0" indent="0">
              <a:buNone/>
              <a:defRPr sz="6708"/>
            </a:lvl1pPr>
            <a:lvl2pPr marL="1916948" indent="0">
              <a:buNone/>
              <a:defRPr sz="5870"/>
            </a:lvl2pPr>
            <a:lvl3pPr marL="3833896" indent="0">
              <a:buNone/>
              <a:defRPr sz="5031"/>
            </a:lvl3pPr>
            <a:lvl4pPr marL="5750844" indent="0">
              <a:buNone/>
              <a:defRPr sz="4193"/>
            </a:lvl4pPr>
            <a:lvl5pPr marL="7667793" indent="0">
              <a:buNone/>
              <a:defRPr sz="4193"/>
            </a:lvl5pPr>
            <a:lvl6pPr marL="9584741" indent="0">
              <a:buNone/>
              <a:defRPr sz="4193"/>
            </a:lvl6pPr>
            <a:lvl7pPr marL="11501689" indent="0">
              <a:buNone/>
              <a:defRPr sz="4193"/>
            </a:lvl7pPr>
            <a:lvl8pPr marL="13418637" indent="0">
              <a:buNone/>
              <a:defRPr sz="4193"/>
            </a:lvl8pPr>
            <a:lvl9pPr marL="15335585" indent="0">
              <a:buNone/>
              <a:defRPr sz="4193"/>
            </a:lvl9pPr>
          </a:lstStyle>
          <a:p>
            <a:pPr lvl="0"/>
            <a:r>
              <a:rPr lang="ru-RU"/>
              <a:t>Образец текста</a:t>
            </a:r>
          </a:p>
        </p:txBody>
      </p:sp>
      <p:sp>
        <p:nvSpPr>
          <p:cNvPr id="5" name="Date Placeholder 4"/>
          <p:cNvSpPr>
            <a:spLocks noGrp="1"/>
          </p:cNvSpPr>
          <p:nvPr>
            <p:ph type="dt" sz="half" idx="10"/>
          </p:nvPr>
        </p:nvSpPr>
        <p:spPr/>
        <p:txBody>
          <a:bodyPr/>
          <a:lstStyle/>
          <a:p>
            <a:fld id="{A360F1D7-9643-4A35-88D4-ACA6BE6496A9}" type="datetimeFigureOut">
              <a:rPr lang="ru-RU" smtClean="0"/>
              <a:t>17.03.2023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3076225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521207" y="1916959"/>
            <a:ext cx="16487747" cy="6709357"/>
          </a:xfrm>
        </p:spPr>
        <p:txBody>
          <a:bodyPr anchor="b"/>
          <a:lstStyle>
            <a:lvl1pPr>
              <a:defRPr sz="13417"/>
            </a:lvl1pPr>
          </a:lstStyle>
          <a:p>
            <a:r>
              <a:rPr lang="ru-RU"/>
              <a:t>Образец заголовка</a:t>
            </a:r>
            <a:endParaRPr lang="en-US" dirty="0"/>
          </a:p>
        </p:txBody>
      </p:sp>
      <p:sp>
        <p:nvSpPr>
          <p:cNvPr id="3" name="Picture Placeholder 2"/>
          <p:cNvSpPr>
            <a:spLocks noGrp="1" noChangeAspect="1"/>
          </p:cNvSpPr>
          <p:nvPr>
            <p:ph type="pic" idx="1"/>
          </p:nvPr>
        </p:nvSpPr>
        <p:spPr>
          <a:xfrm>
            <a:off x="21732945" y="4140101"/>
            <a:ext cx="25879842" cy="20434253"/>
          </a:xfrm>
        </p:spPr>
        <p:txBody>
          <a:bodyPr anchor="t"/>
          <a:lstStyle>
            <a:lvl1pPr marL="0" indent="0">
              <a:buNone/>
              <a:defRPr sz="13417"/>
            </a:lvl1pPr>
            <a:lvl2pPr marL="1916948" indent="0">
              <a:buNone/>
              <a:defRPr sz="11740"/>
            </a:lvl2pPr>
            <a:lvl3pPr marL="3833896" indent="0">
              <a:buNone/>
              <a:defRPr sz="10063"/>
            </a:lvl3pPr>
            <a:lvl4pPr marL="5750844" indent="0">
              <a:buNone/>
              <a:defRPr sz="8386"/>
            </a:lvl4pPr>
            <a:lvl5pPr marL="7667793" indent="0">
              <a:buNone/>
              <a:defRPr sz="8386"/>
            </a:lvl5pPr>
            <a:lvl6pPr marL="9584741" indent="0">
              <a:buNone/>
              <a:defRPr sz="8386"/>
            </a:lvl6pPr>
            <a:lvl7pPr marL="11501689" indent="0">
              <a:buNone/>
              <a:defRPr sz="8386"/>
            </a:lvl7pPr>
            <a:lvl8pPr marL="13418637" indent="0">
              <a:buNone/>
              <a:defRPr sz="8386"/>
            </a:lvl8pPr>
            <a:lvl9pPr marL="15335585" indent="0">
              <a:buNone/>
              <a:defRPr sz="8386"/>
            </a:lvl9pPr>
          </a:lstStyle>
          <a:p>
            <a:r>
              <a:rPr lang="ru-RU"/>
              <a:t>Вставка рисунка</a:t>
            </a:r>
            <a:endParaRPr lang="en-US" dirty="0"/>
          </a:p>
        </p:txBody>
      </p:sp>
      <p:sp>
        <p:nvSpPr>
          <p:cNvPr id="4" name="Text Placeholder 3"/>
          <p:cNvSpPr>
            <a:spLocks noGrp="1"/>
          </p:cNvSpPr>
          <p:nvPr>
            <p:ph type="body" sz="half" idx="2"/>
          </p:nvPr>
        </p:nvSpPr>
        <p:spPr>
          <a:xfrm>
            <a:off x="3521207" y="8626317"/>
            <a:ext cx="16487747" cy="15981318"/>
          </a:xfrm>
        </p:spPr>
        <p:txBody>
          <a:bodyPr/>
          <a:lstStyle>
            <a:lvl1pPr marL="0" indent="0">
              <a:buNone/>
              <a:defRPr sz="6708"/>
            </a:lvl1pPr>
            <a:lvl2pPr marL="1916948" indent="0">
              <a:buNone/>
              <a:defRPr sz="5870"/>
            </a:lvl2pPr>
            <a:lvl3pPr marL="3833896" indent="0">
              <a:buNone/>
              <a:defRPr sz="5031"/>
            </a:lvl3pPr>
            <a:lvl4pPr marL="5750844" indent="0">
              <a:buNone/>
              <a:defRPr sz="4193"/>
            </a:lvl4pPr>
            <a:lvl5pPr marL="7667793" indent="0">
              <a:buNone/>
              <a:defRPr sz="4193"/>
            </a:lvl5pPr>
            <a:lvl6pPr marL="9584741" indent="0">
              <a:buNone/>
              <a:defRPr sz="4193"/>
            </a:lvl6pPr>
            <a:lvl7pPr marL="11501689" indent="0">
              <a:buNone/>
              <a:defRPr sz="4193"/>
            </a:lvl7pPr>
            <a:lvl8pPr marL="13418637" indent="0">
              <a:buNone/>
              <a:defRPr sz="4193"/>
            </a:lvl8pPr>
            <a:lvl9pPr marL="15335585" indent="0">
              <a:buNone/>
              <a:defRPr sz="4193"/>
            </a:lvl9pPr>
          </a:lstStyle>
          <a:p>
            <a:pPr lvl="0"/>
            <a:r>
              <a:rPr lang="ru-RU"/>
              <a:t>Образец текста</a:t>
            </a:r>
          </a:p>
        </p:txBody>
      </p:sp>
      <p:sp>
        <p:nvSpPr>
          <p:cNvPr id="5" name="Date Placeholder 4"/>
          <p:cNvSpPr>
            <a:spLocks noGrp="1"/>
          </p:cNvSpPr>
          <p:nvPr>
            <p:ph type="dt" sz="half" idx="10"/>
          </p:nvPr>
        </p:nvSpPr>
        <p:spPr/>
        <p:txBody>
          <a:bodyPr/>
          <a:lstStyle/>
          <a:p>
            <a:fld id="{A360F1D7-9643-4A35-88D4-ACA6BE6496A9}" type="datetimeFigureOut">
              <a:rPr lang="ru-RU" smtClean="0"/>
              <a:t>17.03.2023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0663798-B416-44B5-9E45-1499D197C5F7}" type="slidenum">
              <a:rPr lang="ru-RU" smtClean="0"/>
              <a:t>‹#›</a:t>
            </a:fld>
            <a:endParaRPr lang="ru-RU"/>
          </a:p>
        </p:txBody>
      </p:sp>
    </p:spTree>
    <p:extLst>
      <p:ext uri="{BB962C8B-B14F-4D97-AF65-F5344CB8AC3E}">
        <p14:creationId xmlns:p14="http://schemas.microsoft.com/office/powerpoint/2010/main" val="288448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14547" y="1530907"/>
            <a:ext cx="44091582" cy="555785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3514547" y="7654525"/>
            <a:ext cx="44091582" cy="1824439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3514546" y="26651060"/>
            <a:ext cx="11502152" cy="1530905"/>
          </a:xfrm>
          <a:prstGeom prst="rect">
            <a:avLst/>
          </a:prstGeom>
        </p:spPr>
        <p:txBody>
          <a:bodyPr vert="horz" lIns="91440" tIns="45720" rIns="91440" bIns="45720" rtlCol="0" anchor="ctr"/>
          <a:lstStyle>
            <a:lvl1pPr algn="l">
              <a:defRPr sz="5031">
                <a:solidFill>
                  <a:schemeClr val="tx1">
                    <a:tint val="75000"/>
                  </a:schemeClr>
                </a:solidFill>
              </a:defRPr>
            </a:lvl1pPr>
          </a:lstStyle>
          <a:p>
            <a:fld id="{A360F1D7-9643-4A35-88D4-ACA6BE6496A9}" type="datetimeFigureOut">
              <a:rPr lang="ru-RU" smtClean="0"/>
              <a:t>17.03.2023</a:t>
            </a:fld>
            <a:endParaRPr lang="ru-RU"/>
          </a:p>
        </p:txBody>
      </p:sp>
      <p:sp>
        <p:nvSpPr>
          <p:cNvPr id="5" name="Footer Placeholder 4"/>
          <p:cNvSpPr>
            <a:spLocks noGrp="1"/>
          </p:cNvSpPr>
          <p:nvPr>
            <p:ph type="ftr" sz="quarter" idx="3"/>
          </p:nvPr>
        </p:nvSpPr>
        <p:spPr>
          <a:xfrm>
            <a:off x="16933724" y="26651060"/>
            <a:ext cx="17253228" cy="1530905"/>
          </a:xfrm>
          <a:prstGeom prst="rect">
            <a:avLst/>
          </a:prstGeom>
        </p:spPr>
        <p:txBody>
          <a:bodyPr vert="horz" lIns="91440" tIns="45720" rIns="91440" bIns="45720" rtlCol="0" anchor="ctr"/>
          <a:lstStyle>
            <a:lvl1pPr algn="ctr">
              <a:defRPr sz="5031">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36103977" y="26651060"/>
            <a:ext cx="11502152" cy="1530905"/>
          </a:xfrm>
          <a:prstGeom prst="rect">
            <a:avLst/>
          </a:prstGeom>
        </p:spPr>
        <p:txBody>
          <a:bodyPr vert="horz" lIns="91440" tIns="45720" rIns="91440" bIns="45720" rtlCol="0" anchor="ctr"/>
          <a:lstStyle>
            <a:lvl1pPr algn="r">
              <a:defRPr sz="5031">
                <a:solidFill>
                  <a:schemeClr val="tx1">
                    <a:tint val="75000"/>
                  </a:schemeClr>
                </a:solidFill>
              </a:defRPr>
            </a:lvl1pPr>
          </a:lstStyle>
          <a:p>
            <a:fld id="{D0663798-B416-44B5-9E45-1499D197C5F7}" type="slidenum">
              <a:rPr lang="ru-RU" smtClean="0"/>
              <a:t>‹#›</a:t>
            </a:fld>
            <a:endParaRPr lang="ru-RU"/>
          </a:p>
        </p:txBody>
      </p:sp>
    </p:spTree>
    <p:extLst>
      <p:ext uri="{BB962C8B-B14F-4D97-AF65-F5344CB8AC3E}">
        <p14:creationId xmlns:p14="http://schemas.microsoft.com/office/powerpoint/2010/main" val="7760606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833896" rtl="0" eaLnBrk="1" latinLnBrk="0" hangingPunct="1">
        <a:lnSpc>
          <a:spcPct val="90000"/>
        </a:lnSpc>
        <a:spcBef>
          <a:spcPct val="0"/>
        </a:spcBef>
        <a:buNone/>
        <a:defRPr sz="18448" kern="1200">
          <a:solidFill>
            <a:schemeClr val="tx1"/>
          </a:solidFill>
          <a:latin typeface="+mj-lt"/>
          <a:ea typeface="+mj-ea"/>
          <a:cs typeface="+mj-cs"/>
        </a:defRPr>
      </a:lvl1pPr>
    </p:titleStyle>
    <p:bodyStyle>
      <a:lvl1pPr marL="958474" indent="-958474" algn="l" defTabSz="3833896" rtl="0" eaLnBrk="1" latinLnBrk="0" hangingPunct="1">
        <a:lnSpc>
          <a:spcPct val="90000"/>
        </a:lnSpc>
        <a:spcBef>
          <a:spcPts val="4193"/>
        </a:spcBef>
        <a:buFont typeface="Arial" panose="020B0604020202020204" pitchFamily="34" charset="0"/>
        <a:buChar char="•"/>
        <a:defRPr sz="11740" kern="1200">
          <a:solidFill>
            <a:schemeClr val="tx1"/>
          </a:solidFill>
          <a:latin typeface="+mn-lt"/>
          <a:ea typeface="+mn-ea"/>
          <a:cs typeface="+mn-cs"/>
        </a:defRPr>
      </a:lvl1pPr>
      <a:lvl2pPr marL="2875422" indent="-958474" algn="l" defTabSz="3833896" rtl="0" eaLnBrk="1" latinLnBrk="0" hangingPunct="1">
        <a:lnSpc>
          <a:spcPct val="90000"/>
        </a:lnSpc>
        <a:spcBef>
          <a:spcPts val="2096"/>
        </a:spcBef>
        <a:buFont typeface="Arial" panose="020B0604020202020204" pitchFamily="34" charset="0"/>
        <a:buChar char="•"/>
        <a:defRPr sz="10063" kern="1200">
          <a:solidFill>
            <a:schemeClr val="tx1"/>
          </a:solidFill>
          <a:latin typeface="+mn-lt"/>
          <a:ea typeface="+mn-ea"/>
          <a:cs typeface="+mn-cs"/>
        </a:defRPr>
      </a:lvl2pPr>
      <a:lvl3pPr marL="4792370" indent="-958474" algn="l" defTabSz="3833896" rtl="0" eaLnBrk="1" latinLnBrk="0" hangingPunct="1">
        <a:lnSpc>
          <a:spcPct val="90000"/>
        </a:lnSpc>
        <a:spcBef>
          <a:spcPts val="2096"/>
        </a:spcBef>
        <a:buFont typeface="Arial" panose="020B0604020202020204" pitchFamily="34" charset="0"/>
        <a:buChar char="•"/>
        <a:defRPr sz="8386" kern="1200">
          <a:solidFill>
            <a:schemeClr val="tx1"/>
          </a:solidFill>
          <a:latin typeface="+mn-lt"/>
          <a:ea typeface="+mn-ea"/>
          <a:cs typeface="+mn-cs"/>
        </a:defRPr>
      </a:lvl3pPr>
      <a:lvl4pPr marL="6709319" indent="-958474" algn="l" defTabSz="3833896" rtl="0" eaLnBrk="1" latinLnBrk="0" hangingPunct="1">
        <a:lnSpc>
          <a:spcPct val="90000"/>
        </a:lnSpc>
        <a:spcBef>
          <a:spcPts val="2096"/>
        </a:spcBef>
        <a:buFont typeface="Arial" panose="020B0604020202020204" pitchFamily="34" charset="0"/>
        <a:buChar char="•"/>
        <a:defRPr sz="7547" kern="1200">
          <a:solidFill>
            <a:schemeClr val="tx1"/>
          </a:solidFill>
          <a:latin typeface="+mn-lt"/>
          <a:ea typeface="+mn-ea"/>
          <a:cs typeface="+mn-cs"/>
        </a:defRPr>
      </a:lvl4pPr>
      <a:lvl5pPr marL="8626267" indent="-958474" algn="l" defTabSz="3833896" rtl="0" eaLnBrk="1" latinLnBrk="0" hangingPunct="1">
        <a:lnSpc>
          <a:spcPct val="90000"/>
        </a:lnSpc>
        <a:spcBef>
          <a:spcPts val="2096"/>
        </a:spcBef>
        <a:buFont typeface="Arial" panose="020B0604020202020204" pitchFamily="34" charset="0"/>
        <a:buChar char="•"/>
        <a:defRPr sz="7547" kern="1200">
          <a:solidFill>
            <a:schemeClr val="tx1"/>
          </a:solidFill>
          <a:latin typeface="+mn-lt"/>
          <a:ea typeface="+mn-ea"/>
          <a:cs typeface="+mn-cs"/>
        </a:defRPr>
      </a:lvl5pPr>
      <a:lvl6pPr marL="10543215" indent="-958474" algn="l" defTabSz="3833896" rtl="0" eaLnBrk="1" latinLnBrk="0" hangingPunct="1">
        <a:lnSpc>
          <a:spcPct val="90000"/>
        </a:lnSpc>
        <a:spcBef>
          <a:spcPts val="2096"/>
        </a:spcBef>
        <a:buFont typeface="Arial" panose="020B0604020202020204" pitchFamily="34" charset="0"/>
        <a:buChar char="•"/>
        <a:defRPr sz="7547" kern="1200">
          <a:solidFill>
            <a:schemeClr val="tx1"/>
          </a:solidFill>
          <a:latin typeface="+mn-lt"/>
          <a:ea typeface="+mn-ea"/>
          <a:cs typeface="+mn-cs"/>
        </a:defRPr>
      </a:lvl6pPr>
      <a:lvl7pPr marL="12460163" indent="-958474" algn="l" defTabSz="3833896" rtl="0" eaLnBrk="1" latinLnBrk="0" hangingPunct="1">
        <a:lnSpc>
          <a:spcPct val="90000"/>
        </a:lnSpc>
        <a:spcBef>
          <a:spcPts val="2096"/>
        </a:spcBef>
        <a:buFont typeface="Arial" panose="020B0604020202020204" pitchFamily="34" charset="0"/>
        <a:buChar char="•"/>
        <a:defRPr sz="7547" kern="1200">
          <a:solidFill>
            <a:schemeClr val="tx1"/>
          </a:solidFill>
          <a:latin typeface="+mn-lt"/>
          <a:ea typeface="+mn-ea"/>
          <a:cs typeface="+mn-cs"/>
        </a:defRPr>
      </a:lvl7pPr>
      <a:lvl8pPr marL="14377111" indent="-958474" algn="l" defTabSz="3833896" rtl="0" eaLnBrk="1" latinLnBrk="0" hangingPunct="1">
        <a:lnSpc>
          <a:spcPct val="90000"/>
        </a:lnSpc>
        <a:spcBef>
          <a:spcPts val="2096"/>
        </a:spcBef>
        <a:buFont typeface="Arial" panose="020B0604020202020204" pitchFamily="34" charset="0"/>
        <a:buChar char="•"/>
        <a:defRPr sz="7547" kern="1200">
          <a:solidFill>
            <a:schemeClr val="tx1"/>
          </a:solidFill>
          <a:latin typeface="+mn-lt"/>
          <a:ea typeface="+mn-ea"/>
          <a:cs typeface="+mn-cs"/>
        </a:defRPr>
      </a:lvl8pPr>
      <a:lvl9pPr marL="16294059" indent="-958474" algn="l" defTabSz="3833896" rtl="0" eaLnBrk="1" latinLnBrk="0" hangingPunct="1">
        <a:lnSpc>
          <a:spcPct val="90000"/>
        </a:lnSpc>
        <a:spcBef>
          <a:spcPts val="2096"/>
        </a:spcBef>
        <a:buFont typeface="Arial" panose="020B0604020202020204" pitchFamily="34" charset="0"/>
        <a:buChar char="•"/>
        <a:defRPr sz="7547" kern="1200">
          <a:solidFill>
            <a:schemeClr val="tx1"/>
          </a:solidFill>
          <a:latin typeface="+mn-lt"/>
          <a:ea typeface="+mn-ea"/>
          <a:cs typeface="+mn-cs"/>
        </a:defRPr>
      </a:lvl9pPr>
    </p:bodyStyle>
    <p:otherStyle>
      <a:defPPr>
        <a:defRPr lang="en-US"/>
      </a:defPPr>
      <a:lvl1pPr marL="0" algn="l" defTabSz="3833896" rtl="0" eaLnBrk="1" latinLnBrk="0" hangingPunct="1">
        <a:defRPr sz="7547" kern="1200">
          <a:solidFill>
            <a:schemeClr val="tx1"/>
          </a:solidFill>
          <a:latin typeface="+mn-lt"/>
          <a:ea typeface="+mn-ea"/>
          <a:cs typeface="+mn-cs"/>
        </a:defRPr>
      </a:lvl1pPr>
      <a:lvl2pPr marL="1916948" algn="l" defTabSz="3833896" rtl="0" eaLnBrk="1" latinLnBrk="0" hangingPunct="1">
        <a:defRPr sz="7547" kern="1200">
          <a:solidFill>
            <a:schemeClr val="tx1"/>
          </a:solidFill>
          <a:latin typeface="+mn-lt"/>
          <a:ea typeface="+mn-ea"/>
          <a:cs typeface="+mn-cs"/>
        </a:defRPr>
      </a:lvl2pPr>
      <a:lvl3pPr marL="3833896" algn="l" defTabSz="3833896" rtl="0" eaLnBrk="1" latinLnBrk="0" hangingPunct="1">
        <a:defRPr sz="7547" kern="1200">
          <a:solidFill>
            <a:schemeClr val="tx1"/>
          </a:solidFill>
          <a:latin typeface="+mn-lt"/>
          <a:ea typeface="+mn-ea"/>
          <a:cs typeface="+mn-cs"/>
        </a:defRPr>
      </a:lvl3pPr>
      <a:lvl4pPr marL="5750844" algn="l" defTabSz="3833896" rtl="0" eaLnBrk="1" latinLnBrk="0" hangingPunct="1">
        <a:defRPr sz="7547" kern="1200">
          <a:solidFill>
            <a:schemeClr val="tx1"/>
          </a:solidFill>
          <a:latin typeface="+mn-lt"/>
          <a:ea typeface="+mn-ea"/>
          <a:cs typeface="+mn-cs"/>
        </a:defRPr>
      </a:lvl4pPr>
      <a:lvl5pPr marL="7667793" algn="l" defTabSz="3833896" rtl="0" eaLnBrk="1" latinLnBrk="0" hangingPunct="1">
        <a:defRPr sz="7547" kern="1200">
          <a:solidFill>
            <a:schemeClr val="tx1"/>
          </a:solidFill>
          <a:latin typeface="+mn-lt"/>
          <a:ea typeface="+mn-ea"/>
          <a:cs typeface="+mn-cs"/>
        </a:defRPr>
      </a:lvl5pPr>
      <a:lvl6pPr marL="9584741" algn="l" defTabSz="3833896" rtl="0" eaLnBrk="1" latinLnBrk="0" hangingPunct="1">
        <a:defRPr sz="7547" kern="1200">
          <a:solidFill>
            <a:schemeClr val="tx1"/>
          </a:solidFill>
          <a:latin typeface="+mn-lt"/>
          <a:ea typeface="+mn-ea"/>
          <a:cs typeface="+mn-cs"/>
        </a:defRPr>
      </a:lvl6pPr>
      <a:lvl7pPr marL="11501689" algn="l" defTabSz="3833896" rtl="0" eaLnBrk="1" latinLnBrk="0" hangingPunct="1">
        <a:defRPr sz="7547" kern="1200">
          <a:solidFill>
            <a:schemeClr val="tx1"/>
          </a:solidFill>
          <a:latin typeface="+mn-lt"/>
          <a:ea typeface="+mn-ea"/>
          <a:cs typeface="+mn-cs"/>
        </a:defRPr>
      </a:lvl7pPr>
      <a:lvl8pPr marL="13418637" algn="l" defTabSz="3833896" rtl="0" eaLnBrk="1" latinLnBrk="0" hangingPunct="1">
        <a:defRPr sz="7547" kern="1200">
          <a:solidFill>
            <a:schemeClr val="tx1"/>
          </a:solidFill>
          <a:latin typeface="+mn-lt"/>
          <a:ea typeface="+mn-ea"/>
          <a:cs typeface="+mn-cs"/>
        </a:defRPr>
      </a:lvl8pPr>
      <a:lvl9pPr marL="15335585" algn="l" defTabSz="3833896" rtl="0" eaLnBrk="1" latinLnBrk="0" hangingPunct="1">
        <a:defRPr sz="754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4" y="958479"/>
            <a:ext cx="11956317" cy="27834600"/>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114137" y="-3293"/>
            <a:ext cx="9881460" cy="28737780"/>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766810" cy="287543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0872051" y="2616783"/>
            <a:ext cx="37366425" cy="5370547"/>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0856485" y="8945810"/>
            <a:ext cx="37381994" cy="1629415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43445917" y="25703844"/>
            <a:ext cx="4806329" cy="1553005"/>
          </a:xfrm>
          <a:prstGeom prst="rect">
            <a:avLst/>
          </a:prstGeom>
        </p:spPr>
        <p:txBody>
          <a:bodyPr vert="horz" lIns="91440" tIns="45720" rIns="91440" bIns="45720" rtlCol="0" anchor="ctr"/>
          <a:lstStyle>
            <a:lvl1pPr algn="r">
              <a:defRPr sz="3774">
                <a:solidFill>
                  <a:schemeClr val="tx1">
                    <a:tint val="75000"/>
                  </a:schemeClr>
                </a:solidFill>
              </a:defRPr>
            </a:lvl1pPr>
          </a:lstStyle>
          <a:p>
            <a:fld id="{A360F1D7-9643-4A35-88D4-ACA6BE6496A9}" type="datetimeFigureOut">
              <a:rPr lang="ru-RU" smtClean="0"/>
              <a:t>17.03.2023</a:t>
            </a:fld>
            <a:endParaRPr lang="ru-RU"/>
          </a:p>
        </p:txBody>
      </p:sp>
      <p:sp>
        <p:nvSpPr>
          <p:cNvPr id="5" name="Footer Placeholder 4"/>
          <p:cNvSpPr>
            <a:spLocks noGrp="1"/>
          </p:cNvSpPr>
          <p:nvPr>
            <p:ph type="ftr" sz="quarter" idx="3"/>
          </p:nvPr>
        </p:nvSpPr>
        <p:spPr>
          <a:xfrm>
            <a:off x="10856487" y="25726366"/>
            <a:ext cx="31950418" cy="1530905"/>
          </a:xfrm>
          <a:prstGeom prst="rect">
            <a:avLst/>
          </a:prstGeom>
        </p:spPr>
        <p:txBody>
          <a:bodyPr vert="horz" lIns="91440" tIns="45720" rIns="91440" bIns="45720" rtlCol="0" anchor="ctr"/>
          <a:lstStyle>
            <a:lvl1pPr algn="l">
              <a:defRPr sz="3774">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2229873" y="3303033"/>
            <a:ext cx="3269539" cy="1530905"/>
          </a:xfrm>
          <a:prstGeom prst="rect">
            <a:avLst/>
          </a:prstGeom>
        </p:spPr>
        <p:txBody>
          <a:bodyPr vert="horz" lIns="91440" tIns="45720" rIns="91440" bIns="45720" rtlCol="0" anchor="ctr"/>
          <a:lstStyle>
            <a:lvl1pPr algn="r">
              <a:defRPr sz="8386">
                <a:solidFill>
                  <a:srgbClr val="FEFFFF"/>
                </a:solidFill>
              </a:defRPr>
            </a:lvl1pPr>
          </a:lstStyle>
          <a:p>
            <a:fld id="{D0663798-B416-44B5-9E45-1499D197C5F7}" type="slidenum">
              <a:rPr lang="ru-RU" smtClean="0"/>
              <a:t>‹#›</a:t>
            </a:fld>
            <a:endParaRPr lang="ru-RU"/>
          </a:p>
        </p:txBody>
      </p:sp>
    </p:spTree>
    <p:extLst>
      <p:ext uri="{BB962C8B-B14F-4D97-AF65-F5344CB8AC3E}">
        <p14:creationId xmlns:p14="http://schemas.microsoft.com/office/powerpoint/2010/main" val="331909030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txStyles>
    <p:titleStyle>
      <a:lvl1pPr algn="l" defTabSz="1916948" rtl="0" eaLnBrk="1" latinLnBrk="0" hangingPunct="1">
        <a:spcBef>
          <a:spcPct val="0"/>
        </a:spcBef>
        <a:buNone/>
        <a:defRPr sz="15094"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437711" indent="-1437711" algn="l" defTabSz="1916948" rtl="0" eaLnBrk="1" latinLnBrk="0" hangingPunct="1">
        <a:spcBef>
          <a:spcPts val="4193"/>
        </a:spcBef>
        <a:spcAft>
          <a:spcPts val="0"/>
        </a:spcAft>
        <a:buClr>
          <a:schemeClr val="accent1"/>
        </a:buClr>
        <a:buFont typeface="Wingdings 3" charset="2"/>
        <a:buChar char=""/>
        <a:defRPr sz="7547" kern="1200">
          <a:solidFill>
            <a:schemeClr val="tx1">
              <a:lumMod val="75000"/>
              <a:lumOff val="25000"/>
            </a:schemeClr>
          </a:solidFill>
          <a:latin typeface="+mn-lt"/>
          <a:ea typeface="+mn-ea"/>
          <a:cs typeface="+mn-cs"/>
        </a:defRPr>
      </a:lvl1pPr>
      <a:lvl2pPr marL="3115041" indent="-1198093" algn="l" defTabSz="1916948" rtl="0" eaLnBrk="1" latinLnBrk="0" hangingPunct="1">
        <a:spcBef>
          <a:spcPts val="4193"/>
        </a:spcBef>
        <a:spcAft>
          <a:spcPts val="0"/>
        </a:spcAft>
        <a:buClr>
          <a:schemeClr val="accent1"/>
        </a:buClr>
        <a:buFont typeface="Wingdings 3" charset="2"/>
        <a:buChar char=""/>
        <a:defRPr sz="6708" kern="1200">
          <a:solidFill>
            <a:schemeClr val="tx1">
              <a:lumMod val="75000"/>
              <a:lumOff val="25000"/>
            </a:schemeClr>
          </a:solidFill>
          <a:latin typeface="+mn-lt"/>
          <a:ea typeface="+mn-ea"/>
          <a:cs typeface="+mn-cs"/>
        </a:defRPr>
      </a:lvl2pPr>
      <a:lvl3pPr marL="4792370" indent="-958474" algn="l" defTabSz="1916948" rtl="0" eaLnBrk="1" latinLnBrk="0" hangingPunct="1">
        <a:spcBef>
          <a:spcPts val="4193"/>
        </a:spcBef>
        <a:spcAft>
          <a:spcPts val="0"/>
        </a:spcAft>
        <a:buClr>
          <a:schemeClr val="accent1"/>
        </a:buClr>
        <a:buFont typeface="Wingdings 3" charset="2"/>
        <a:buChar char=""/>
        <a:defRPr sz="5870" kern="1200">
          <a:solidFill>
            <a:schemeClr val="tx1">
              <a:lumMod val="75000"/>
              <a:lumOff val="25000"/>
            </a:schemeClr>
          </a:solidFill>
          <a:latin typeface="+mn-lt"/>
          <a:ea typeface="+mn-ea"/>
          <a:cs typeface="+mn-cs"/>
        </a:defRPr>
      </a:lvl3pPr>
      <a:lvl4pPr marL="6709319" indent="-958474" algn="l" defTabSz="1916948" rtl="0" eaLnBrk="1" latinLnBrk="0" hangingPunct="1">
        <a:spcBef>
          <a:spcPts val="4193"/>
        </a:spcBef>
        <a:spcAft>
          <a:spcPts val="0"/>
        </a:spcAft>
        <a:buClr>
          <a:schemeClr val="accent1"/>
        </a:buClr>
        <a:buFont typeface="Wingdings 3" charset="2"/>
        <a:buChar char=""/>
        <a:defRPr sz="5031" kern="1200">
          <a:solidFill>
            <a:schemeClr val="tx1">
              <a:lumMod val="75000"/>
              <a:lumOff val="25000"/>
            </a:schemeClr>
          </a:solidFill>
          <a:latin typeface="+mn-lt"/>
          <a:ea typeface="+mn-ea"/>
          <a:cs typeface="+mn-cs"/>
        </a:defRPr>
      </a:lvl4pPr>
      <a:lvl5pPr marL="8626267" indent="-958474" algn="l" defTabSz="1916948" rtl="0" eaLnBrk="1" latinLnBrk="0" hangingPunct="1">
        <a:spcBef>
          <a:spcPts val="4193"/>
        </a:spcBef>
        <a:spcAft>
          <a:spcPts val="0"/>
        </a:spcAft>
        <a:buClr>
          <a:schemeClr val="accent1"/>
        </a:buClr>
        <a:buFont typeface="Wingdings 3" charset="2"/>
        <a:buChar char=""/>
        <a:defRPr sz="5031" kern="1200">
          <a:solidFill>
            <a:schemeClr val="tx1">
              <a:lumMod val="75000"/>
              <a:lumOff val="25000"/>
            </a:schemeClr>
          </a:solidFill>
          <a:latin typeface="+mn-lt"/>
          <a:ea typeface="+mn-ea"/>
          <a:cs typeface="+mn-cs"/>
        </a:defRPr>
      </a:lvl5pPr>
      <a:lvl6pPr marL="10543215" indent="-958474" algn="l" defTabSz="1916948" rtl="0" eaLnBrk="1" latinLnBrk="0" hangingPunct="1">
        <a:spcBef>
          <a:spcPts val="4193"/>
        </a:spcBef>
        <a:spcAft>
          <a:spcPts val="0"/>
        </a:spcAft>
        <a:buClr>
          <a:schemeClr val="accent1"/>
        </a:buClr>
        <a:buFont typeface="Wingdings 3" charset="2"/>
        <a:buChar char=""/>
        <a:defRPr sz="5031" kern="1200">
          <a:solidFill>
            <a:schemeClr val="tx1">
              <a:lumMod val="75000"/>
              <a:lumOff val="25000"/>
            </a:schemeClr>
          </a:solidFill>
          <a:latin typeface="+mn-lt"/>
          <a:ea typeface="+mn-ea"/>
          <a:cs typeface="+mn-cs"/>
        </a:defRPr>
      </a:lvl6pPr>
      <a:lvl7pPr marL="12460163" indent="-958474" algn="l" defTabSz="1916948" rtl="0" eaLnBrk="1" latinLnBrk="0" hangingPunct="1">
        <a:spcBef>
          <a:spcPts val="4193"/>
        </a:spcBef>
        <a:spcAft>
          <a:spcPts val="0"/>
        </a:spcAft>
        <a:buClr>
          <a:schemeClr val="accent1"/>
        </a:buClr>
        <a:buFont typeface="Wingdings 3" charset="2"/>
        <a:buChar char=""/>
        <a:defRPr sz="5031" kern="1200">
          <a:solidFill>
            <a:schemeClr val="tx1">
              <a:lumMod val="75000"/>
              <a:lumOff val="25000"/>
            </a:schemeClr>
          </a:solidFill>
          <a:latin typeface="+mn-lt"/>
          <a:ea typeface="+mn-ea"/>
          <a:cs typeface="+mn-cs"/>
        </a:defRPr>
      </a:lvl7pPr>
      <a:lvl8pPr marL="14377111" indent="-958474" algn="l" defTabSz="1916948" rtl="0" eaLnBrk="1" latinLnBrk="0" hangingPunct="1">
        <a:spcBef>
          <a:spcPts val="4193"/>
        </a:spcBef>
        <a:spcAft>
          <a:spcPts val="0"/>
        </a:spcAft>
        <a:buClr>
          <a:schemeClr val="accent1"/>
        </a:buClr>
        <a:buFont typeface="Wingdings 3" charset="2"/>
        <a:buChar char=""/>
        <a:defRPr sz="5031" kern="1200">
          <a:solidFill>
            <a:schemeClr val="tx1">
              <a:lumMod val="75000"/>
              <a:lumOff val="25000"/>
            </a:schemeClr>
          </a:solidFill>
          <a:latin typeface="+mn-lt"/>
          <a:ea typeface="+mn-ea"/>
          <a:cs typeface="+mn-cs"/>
        </a:defRPr>
      </a:lvl8pPr>
      <a:lvl9pPr marL="16294059" indent="-958474" algn="l" defTabSz="1916948" rtl="0" eaLnBrk="1" latinLnBrk="0" hangingPunct="1">
        <a:spcBef>
          <a:spcPts val="4193"/>
        </a:spcBef>
        <a:spcAft>
          <a:spcPts val="0"/>
        </a:spcAft>
        <a:buClr>
          <a:schemeClr val="accent1"/>
        </a:buClr>
        <a:buFont typeface="Wingdings 3" charset="2"/>
        <a:buChar char=""/>
        <a:defRPr sz="5031" kern="1200">
          <a:solidFill>
            <a:schemeClr val="tx1">
              <a:lumMod val="75000"/>
              <a:lumOff val="25000"/>
            </a:schemeClr>
          </a:solidFill>
          <a:latin typeface="+mn-lt"/>
          <a:ea typeface="+mn-ea"/>
          <a:cs typeface="+mn-cs"/>
        </a:defRPr>
      </a:lvl9pPr>
    </p:bodyStyle>
    <p:otherStyle>
      <a:defPPr>
        <a:defRPr lang="en-US"/>
      </a:defPPr>
      <a:lvl1pPr marL="0" algn="l" defTabSz="1916948" rtl="0" eaLnBrk="1" latinLnBrk="0" hangingPunct="1">
        <a:defRPr sz="7547" kern="1200">
          <a:solidFill>
            <a:schemeClr val="tx1"/>
          </a:solidFill>
          <a:latin typeface="+mn-lt"/>
          <a:ea typeface="+mn-ea"/>
          <a:cs typeface="+mn-cs"/>
        </a:defRPr>
      </a:lvl1pPr>
      <a:lvl2pPr marL="1916948" algn="l" defTabSz="1916948" rtl="0" eaLnBrk="1" latinLnBrk="0" hangingPunct="1">
        <a:defRPr sz="7547" kern="1200">
          <a:solidFill>
            <a:schemeClr val="tx1"/>
          </a:solidFill>
          <a:latin typeface="+mn-lt"/>
          <a:ea typeface="+mn-ea"/>
          <a:cs typeface="+mn-cs"/>
        </a:defRPr>
      </a:lvl2pPr>
      <a:lvl3pPr marL="3833896" algn="l" defTabSz="1916948" rtl="0" eaLnBrk="1" latinLnBrk="0" hangingPunct="1">
        <a:defRPr sz="7547" kern="1200">
          <a:solidFill>
            <a:schemeClr val="tx1"/>
          </a:solidFill>
          <a:latin typeface="+mn-lt"/>
          <a:ea typeface="+mn-ea"/>
          <a:cs typeface="+mn-cs"/>
        </a:defRPr>
      </a:lvl3pPr>
      <a:lvl4pPr marL="5750844" algn="l" defTabSz="1916948" rtl="0" eaLnBrk="1" latinLnBrk="0" hangingPunct="1">
        <a:defRPr sz="7547" kern="1200">
          <a:solidFill>
            <a:schemeClr val="tx1"/>
          </a:solidFill>
          <a:latin typeface="+mn-lt"/>
          <a:ea typeface="+mn-ea"/>
          <a:cs typeface="+mn-cs"/>
        </a:defRPr>
      </a:lvl4pPr>
      <a:lvl5pPr marL="7667793" algn="l" defTabSz="1916948" rtl="0" eaLnBrk="1" latinLnBrk="0" hangingPunct="1">
        <a:defRPr sz="7547" kern="1200">
          <a:solidFill>
            <a:schemeClr val="tx1"/>
          </a:solidFill>
          <a:latin typeface="+mn-lt"/>
          <a:ea typeface="+mn-ea"/>
          <a:cs typeface="+mn-cs"/>
        </a:defRPr>
      </a:lvl5pPr>
      <a:lvl6pPr marL="9584741" algn="l" defTabSz="1916948" rtl="0" eaLnBrk="1" latinLnBrk="0" hangingPunct="1">
        <a:defRPr sz="7547" kern="1200">
          <a:solidFill>
            <a:schemeClr val="tx1"/>
          </a:solidFill>
          <a:latin typeface="+mn-lt"/>
          <a:ea typeface="+mn-ea"/>
          <a:cs typeface="+mn-cs"/>
        </a:defRPr>
      </a:lvl6pPr>
      <a:lvl7pPr marL="11501689" algn="l" defTabSz="1916948" rtl="0" eaLnBrk="1" latinLnBrk="0" hangingPunct="1">
        <a:defRPr sz="7547" kern="1200">
          <a:solidFill>
            <a:schemeClr val="tx1"/>
          </a:solidFill>
          <a:latin typeface="+mn-lt"/>
          <a:ea typeface="+mn-ea"/>
          <a:cs typeface="+mn-cs"/>
        </a:defRPr>
      </a:lvl7pPr>
      <a:lvl8pPr marL="13418637" algn="l" defTabSz="1916948" rtl="0" eaLnBrk="1" latinLnBrk="0" hangingPunct="1">
        <a:defRPr sz="7547" kern="1200">
          <a:solidFill>
            <a:schemeClr val="tx1"/>
          </a:solidFill>
          <a:latin typeface="+mn-lt"/>
          <a:ea typeface="+mn-ea"/>
          <a:cs typeface="+mn-cs"/>
        </a:defRPr>
      </a:lvl8pPr>
      <a:lvl9pPr marL="15335585" algn="l" defTabSz="1916948" rtl="0" eaLnBrk="1" latinLnBrk="0" hangingPunct="1">
        <a:defRPr sz="75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61189AE0-10D8-4336-BEF5-0D89D5B9B3D7}"/>
              </a:ext>
            </a:extLst>
          </p:cNvPr>
          <p:cNvSpPr/>
          <p:nvPr/>
        </p:nvSpPr>
        <p:spPr>
          <a:xfrm>
            <a:off x="6980979" y="8440036"/>
            <a:ext cx="39023680" cy="9279463"/>
          </a:xfrm>
          <a:prstGeom prst="rect">
            <a:avLst/>
          </a:prstGeom>
        </p:spPr>
        <p:txBody>
          <a:bodyPr wrap="square">
            <a:spAutoFit/>
          </a:bodyPr>
          <a:lstStyle/>
          <a:p>
            <a:pPr algn="ctr"/>
            <a:r>
              <a:rPr lang="ru-RU" sz="19900" b="1" dirty="0">
                <a:solidFill>
                  <a:schemeClr val="accent1">
                    <a:lumMod val="75000"/>
                  </a:schemeClr>
                </a:solidFill>
                <a:latin typeface="Calibri" panose="020F0502020204030204" pitchFamily="34" charset="0"/>
                <a:ea typeface="Cambria" panose="02040503050406030204" pitchFamily="18" charset="0"/>
                <a:cs typeface="Calibri" panose="020F0502020204030204" pitchFamily="34" charset="0"/>
              </a:rPr>
              <a:t>Современные практические особенности заявления и контроля таможенной стоимости</a:t>
            </a:r>
          </a:p>
        </p:txBody>
      </p:sp>
      <p:cxnSp>
        <p:nvCxnSpPr>
          <p:cNvPr id="8" name="Прямая соединительная линия 7"/>
          <p:cNvCxnSpPr/>
          <p:nvPr/>
        </p:nvCxnSpPr>
        <p:spPr>
          <a:xfrm flipH="1" flipV="1">
            <a:off x="7895989" y="18191076"/>
            <a:ext cx="37193660" cy="165960"/>
          </a:xfrm>
          <a:prstGeom prst="line">
            <a:avLst/>
          </a:prstGeom>
          <a:ln w="3048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64943" y="1964678"/>
            <a:ext cx="5055752" cy="5045722"/>
          </a:xfrm>
          <a:prstGeom prst="rect">
            <a:avLst/>
          </a:prstGeom>
        </p:spPr>
      </p:pic>
      <p:sp>
        <p:nvSpPr>
          <p:cNvPr id="3" name="Прямоугольник 2">
            <a:extLst>
              <a:ext uri="{FF2B5EF4-FFF2-40B4-BE49-F238E27FC236}">
                <a16:creationId xmlns:a16="http://schemas.microsoft.com/office/drawing/2014/main" id="{CEB668B4-F82D-CC15-7224-9EB97B58E1C8}"/>
              </a:ext>
            </a:extLst>
          </p:cNvPr>
          <p:cNvSpPr/>
          <p:nvPr/>
        </p:nvSpPr>
        <p:spPr>
          <a:xfrm>
            <a:off x="36145395" y="25470736"/>
            <a:ext cx="13651305" cy="1446550"/>
          </a:xfrm>
          <a:prstGeom prst="rect">
            <a:avLst/>
          </a:prstGeom>
        </p:spPr>
        <p:txBody>
          <a:bodyPr wrap="square">
            <a:spAutoFit/>
          </a:bodyPr>
          <a:lstStyle/>
          <a:p>
            <a:pPr algn="ctr"/>
            <a:r>
              <a:rPr lang="ru-RU" sz="8800" b="1" dirty="0">
                <a:solidFill>
                  <a:schemeClr val="accent1">
                    <a:lumMod val="75000"/>
                  </a:schemeClr>
                </a:solidFill>
                <a:latin typeface="Calibri" panose="020F0502020204030204" pitchFamily="34" charset="0"/>
                <a:ea typeface="Cambria" panose="02040503050406030204" pitchFamily="18" charset="0"/>
                <a:cs typeface="Calibri" panose="020F0502020204030204" pitchFamily="34" charset="0"/>
              </a:rPr>
              <a:t>Лектор: </a:t>
            </a:r>
            <a:r>
              <a:rPr lang="ru-RU" sz="8800" b="1" dirty="0" err="1">
                <a:solidFill>
                  <a:schemeClr val="accent1">
                    <a:lumMod val="75000"/>
                  </a:schemeClr>
                </a:solidFill>
                <a:latin typeface="Calibri" panose="020F0502020204030204" pitchFamily="34" charset="0"/>
                <a:ea typeface="Cambria" panose="02040503050406030204" pitchFamily="18" charset="0"/>
                <a:cs typeface="Calibri" panose="020F0502020204030204" pitchFamily="34" charset="0"/>
              </a:rPr>
              <a:t>Исомурадов</a:t>
            </a:r>
            <a:r>
              <a:rPr lang="ru-RU" sz="8800" b="1" dirty="0">
                <a:solidFill>
                  <a:schemeClr val="accent1">
                    <a:lumMod val="75000"/>
                  </a:schemeClr>
                </a:solidFill>
                <a:latin typeface="Calibri" panose="020F0502020204030204" pitchFamily="34" charset="0"/>
                <a:ea typeface="Cambria" panose="02040503050406030204" pitchFamily="18" charset="0"/>
                <a:cs typeface="Calibri" panose="020F0502020204030204" pitchFamily="34" charset="0"/>
              </a:rPr>
              <a:t> Ж</a:t>
            </a:r>
          </a:p>
        </p:txBody>
      </p:sp>
    </p:spTree>
    <p:extLst>
      <p:ext uri="{BB962C8B-B14F-4D97-AF65-F5344CB8AC3E}">
        <p14:creationId xmlns:p14="http://schemas.microsoft.com/office/powerpoint/2010/main" val="301581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Налоговые льготы для программистов: за и против"/>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harpenSoften amount="-6000"/>
                    </a14:imgEffect>
                  </a14:imgLayer>
                </a14:imgProps>
              </a:ext>
              <a:ext uri="{28A0092B-C50C-407E-A947-70E740481C1C}">
                <a14:useLocalDpi xmlns:a14="http://schemas.microsoft.com/office/drawing/2010/main" val="0"/>
              </a:ext>
            </a:extLst>
          </a:blip>
          <a:srcRect t="10253"/>
          <a:stretch/>
        </p:blipFill>
        <p:spPr bwMode="auto">
          <a:xfrm>
            <a:off x="0" y="2946400"/>
            <a:ext cx="51120676" cy="25789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30" name="Прямая соединительная линия 29"/>
          <p:cNvCxnSpPr/>
          <p:nvPr/>
        </p:nvCxnSpPr>
        <p:spPr>
          <a:xfrm flipV="1">
            <a:off x="3874468" y="259707"/>
            <a:ext cx="0" cy="28494681"/>
          </a:xfrm>
          <a:prstGeom prst="line">
            <a:avLst/>
          </a:prstGeom>
          <a:ln w="304800"/>
        </p:spPr>
        <p:style>
          <a:lnRef idx="1">
            <a:schemeClr val="accent1"/>
          </a:lnRef>
          <a:fillRef idx="0">
            <a:schemeClr val="accent1"/>
          </a:fillRef>
          <a:effectRef idx="0">
            <a:schemeClr val="accent1"/>
          </a:effectRef>
          <a:fontRef idx="minor">
            <a:schemeClr val="tx1"/>
          </a:fontRef>
        </p:style>
      </p:cxnSp>
      <p:pic>
        <p:nvPicPr>
          <p:cNvPr id="72" name="Рисунок 71"/>
          <p:cNvPicPr>
            <a:picLocks noChangeAspect="1"/>
          </p:cNvPicPr>
          <p:nvPr/>
        </p:nvPicPr>
        <p:blipFill rotWithShape="1">
          <a:blip r:embed="rId4" cstate="print">
            <a:extLst>
              <a:ext uri="{28A0092B-C50C-407E-A947-70E740481C1C}">
                <a14:useLocalDpi xmlns:a14="http://schemas.microsoft.com/office/drawing/2010/main" val="0"/>
              </a:ext>
            </a:extLst>
          </a:blip>
          <a:srcRect t="50000"/>
          <a:stretch/>
        </p:blipFill>
        <p:spPr>
          <a:xfrm>
            <a:off x="0" y="45489"/>
            <a:ext cx="51120676" cy="5930619"/>
          </a:xfrm>
          <a:prstGeom prst="rect">
            <a:avLst/>
          </a:prstGeom>
        </p:spPr>
      </p:pic>
      <p:grpSp>
        <p:nvGrpSpPr>
          <p:cNvPr id="71" name="Группа 70"/>
          <p:cNvGrpSpPr/>
          <p:nvPr/>
        </p:nvGrpSpPr>
        <p:grpSpPr>
          <a:xfrm>
            <a:off x="3874468" y="4391058"/>
            <a:ext cx="29087714" cy="3907464"/>
            <a:chOff x="8770922" y="-6885190"/>
            <a:chExt cx="37383749" cy="4400585"/>
          </a:xfrm>
        </p:grpSpPr>
        <p:sp>
          <p:nvSpPr>
            <p:cNvPr id="21" name="Прямоугольник 20">
              <a:extLst>
                <a:ext uri="{FF2B5EF4-FFF2-40B4-BE49-F238E27FC236}">
                  <a16:creationId xmlns:a16="http://schemas.microsoft.com/office/drawing/2014/main" id="{61189AE0-10D8-4336-BEF5-0D89D5B9B3D7}"/>
                </a:ext>
              </a:extLst>
            </p:cNvPr>
            <p:cNvSpPr/>
            <p:nvPr/>
          </p:nvSpPr>
          <p:spPr>
            <a:xfrm>
              <a:off x="10812213" y="-6885190"/>
              <a:ext cx="35342458" cy="1837075"/>
            </a:xfrm>
            <a:prstGeom prst="rect">
              <a:avLst/>
            </a:prstGeom>
          </p:spPr>
          <p:txBody>
            <a:bodyPr wrap="square">
              <a:spAutoFit/>
            </a:bodyPr>
            <a:lstStyle/>
            <a:p>
              <a:endParaRPr lang="ru-RU" sz="10000" b="1" dirty="0">
                <a:solidFill>
                  <a:schemeClr val="accent1">
                    <a:lumMod val="50000"/>
                  </a:schemeClr>
                </a:solidFill>
                <a:latin typeface="Bahnschrift SemiBold SemiConden" panose="020B0502040204020203" pitchFamily="34" charset="0"/>
              </a:endParaRPr>
            </a:p>
          </p:txBody>
        </p:sp>
        <p:cxnSp>
          <p:nvCxnSpPr>
            <p:cNvPr id="50" name="Прямая соединительная линия 49">
              <a:extLst>
                <a:ext uri="{FF2B5EF4-FFF2-40B4-BE49-F238E27FC236}">
                  <a16:creationId xmlns:a16="http://schemas.microsoft.com/office/drawing/2014/main" id="{48D51ED4-4CF0-4523-97AC-EF908C7E5CCB}"/>
                </a:ext>
              </a:extLst>
            </p:cNvPr>
            <p:cNvCxnSpPr>
              <a:cxnSpLocks/>
            </p:cNvCxnSpPr>
            <p:nvPr/>
          </p:nvCxnSpPr>
          <p:spPr>
            <a:xfrm flipH="1" flipV="1">
              <a:off x="8770922" y="-2502943"/>
              <a:ext cx="31968025" cy="18338"/>
            </a:xfrm>
            <a:prstGeom prst="line">
              <a:avLst/>
            </a:prstGeom>
            <a:ln/>
          </p:spPr>
          <p:style>
            <a:lnRef idx="1">
              <a:schemeClr val="accent5"/>
            </a:lnRef>
            <a:fillRef idx="0">
              <a:schemeClr val="accent5"/>
            </a:fillRef>
            <a:effectRef idx="0">
              <a:schemeClr val="accent5"/>
            </a:effectRef>
            <a:fontRef idx="minor">
              <a:schemeClr val="tx1"/>
            </a:fontRef>
          </p:style>
        </p:cxnSp>
      </p:grpSp>
      <p:sp>
        <p:nvSpPr>
          <p:cNvPr id="4" name="Равнобедренный треугольник 3"/>
          <p:cNvSpPr/>
          <p:nvPr/>
        </p:nvSpPr>
        <p:spPr>
          <a:xfrm rot="5400000">
            <a:off x="3023875" y="7915803"/>
            <a:ext cx="1701183" cy="73287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a:extLst>
              <a:ext uri="{FF2B5EF4-FFF2-40B4-BE49-F238E27FC236}">
                <a16:creationId xmlns:a16="http://schemas.microsoft.com/office/drawing/2014/main" id="{61189AE0-10D8-4336-BEF5-0D89D5B9B3D7}"/>
              </a:ext>
            </a:extLst>
          </p:cNvPr>
          <p:cNvSpPr/>
          <p:nvPr/>
        </p:nvSpPr>
        <p:spPr>
          <a:xfrm>
            <a:off x="5110185" y="8561748"/>
            <a:ext cx="32570715" cy="1862048"/>
          </a:xfrm>
          <a:prstGeom prst="rect">
            <a:avLst/>
          </a:prstGeom>
        </p:spPr>
        <p:txBody>
          <a:bodyPr wrap="square">
            <a:spAutoFit/>
          </a:bodyPr>
          <a:lstStyle/>
          <a:p>
            <a:pPr algn="just"/>
            <a:r>
              <a:rPr lang="ru-RU" sz="11500" b="1" dirty="0">
                <a:solidFill>
                  <a:srgbClr val="FF000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Индикативные цены: плюсы и минусы</a:t>
            </a:r>
            <a:endParaRPr lang="ru-RU" sz="11500" dirty="0">
              <a:latin typeface="Calibri" panose="020F0502020204030204" pitchFamily="34" charset="0"/>
              <a:ea typeface="Cambria" panose="02040503050406030204" pitchFamily="18" charset="0"/>
              <a:cs typeface="Calibri" panose="020F0502020204030204" pitchFamily="34" charset="0"/>
            </a:endParaRPr>
          </a:p>
        </p:txBody>
      </p:sp>
      <p:sp>
        <p:nvSpPr>
          <p:cNvPr id="8" name="TextBox 7"/>
          <p:cNvSpPr txBox="1"/>
          <p:nvPr/>
        </p:nvSpPr>
        <p:spPr>
          <a:xfrm>
            <a:off x="5462765" y="6285195"/>
            <a:ext cx="35875735" cy="1862048"/>
          </a:xfrm>
          <a:prstGeom prst="rect">
            <a:avLst/>
          </a:prstGeom>
          <a:noFill/>
        </p:spPr>
        <p:txBody>
          <a:bodyPr wrap="square" rtlCol="0">
            <a:spAutoFit/>
          </a:bodyPr>
          <a:lstStyle/>
          <a:p>
            <a:r>
              <a:rPr lang="ru-RU" sz="11500" b="1" dirty="0">
                <a:latin typeface="Calibri" panose="020F0502020204030204" pitchFamily="34" charset="0"/>
                <a:ea typeface="Cambria" panose="02040503050406030204" pitchFamily="18" charset="0"/>
                <a:cs typeface="Calibri" panose="020F0502020204030204" pitchFamily="34" charset="0"/>
              </a:rPr>
              <a:t>Новшества при определении таможенной стоимости</a:t>
            </a:r>
          </a:p>
        </p:txBody>
      </p:sp>
      <p:sp>
        <p:nvSpPr>
          <p:cNvPr id="14" name="TextBox 13"/>
          <p:cNvSpPr txBox="1"/>
          <p:nvPr/>
        </p:nvSpPr>
        <p:spPr>
          <a:xfrm>
            <a:off x="5110185" y="10833936"/>
            <a:ext cx="25179315" cy="9248686"/>
          </a:xfrm>
          <a:prstGeom prst="rect">
            <a:avLst/>
          </a:prstGeom>
          <a:noFill/>
        </p:spPr>
        <p:txBody>
          <a:bodyPr wrap="square" rtlCol="0">
            <a:spAutoFit/>
          </a:bodyPr>
          <a:lstStyle/>
          <a:p>
            <a:r>
              <a:rPr lang="ru-RU" sz="11500" dirty="0">
                <a:latin typeface="Calibri" panose="020F0502020204030204" pitchFamily="34" charset="0"/>
                <a:ea typeface="Cambria" panose="02040503050406030204" pitchFamily="18" charset="0"/>
                <a:cs typeface="Calibri" panose="020F0502020204030204" pitchFamily="34" charset="0"/>
              </a:rPr>
              <a:t>Данный инструмент предназначен для отбора максимально возможного уровня риска.</a:t>
            </a:r>
          </a:p>
          <a:p>
            <a:endParaRPr lang="ru-RU" sz="5000" i="1" dirty="0">
              <a:latin typeface="Calibri" panose="020F0502020204030204" pitchFamily="34" charset="0"/>
              <a:ea typeface="Cambria" panose="02040503050406030204" pitchFamily="18" charset="0"/>
              <a:cs typeface="Calibri" panose="020F0502020204030204" pitchFamily="34" charset="0"/>
            </a:endParaRPr>
          </a:p>
          <a:p>
            <a:r>
              <a:rPr lang="ru-RU" sz="5000" i="1" dirty="0">
                <a:latin typeface="Calibri" panose="020F0502020204030204" pitchFamily="34" charset="0"/>
                <a:ea typeface="Cambria" panose="02040503050406030204" pitchFamily="18" charset="0"/>
                <a:cs typeface="Calibri" panose="020F0502020204030204" pitchFamily="34" charset="0"/>
              </a:rPr>
              <a:t>К примеру, товар произведен из металла и цена на условиях ДАП Ташкент составляет – 0,25 </a:t>
            </a:r>
            <a:r>
              <a:rPr lang="en-US" sz="5000" i="1" dirty="0">
                <a:latin typeface="Calibri" panose="020F0502020204030204" pitchFamily="34" charset="0"/>
                <a:ea typeface="Cambria" panose="02040503050406030204" pitchFamily="18" charset="0"/>
                <a:cs typeface="Calibri" panose="020F0502020204030204" pitchFamily="34" charset="0"/>
              </a:rPr>
              <a:t>$/</a:t>
            </a:r>
            <a:r>
              <a:rPr lang="uz-Cyrl-UZ" sz="5000" i="1" dirty="0">
                <a:latin typeface="Calibri" panose="020F0502020204030204" pitchFamily="34" charset="0"/>
                <a:ea typeface="Cambria" panose="02040503050406030204" pitchFamily="18" charset="0"/>
                <a:cs typeface="Calibri" panose="020F0502020204030204" pitchFamily="34" charset="0"/>
              </a:rPr>
              <a:t>кг. При этом минимальная цена металла по БД – 1,00 </a:t>
            </a:r>
            <a:r>
              <a:rPr lang="en-US" sz="5000" i="1" dirty="0">
                <a:latin typeface="Calibri" panose="020F0502020204030204" pitchFamily="34" charset="0"/>
                <a:ea typeface="Cambria" panose="02040503050406030204" pitchFamily="18" charset="0"/>
                <a:cs typeface="Calibri" panose="020F0502020204030204" pitchFamily="34" charset="0"/>
              </a:rPr>
              <a:t>$/</a:t>
            </a:r>
            <a:r>
              <a:rPr lang="uz-Cyrl-UZ" sz="5000" i="1" dirty="0">
                <a:latin typeface="Calibri" panose="020F0502020204030204" pitchFamily="34" charset="0"/>
                <a:ea typeface="Cambria" panose="02040503050406030204" pitchFamily="18" charset="0"/>
                <a:cs typeface="Calibri" panose="020F0502020204030204" pitchFamily="34" charset="0"/>
              </a:rPr>
              <a:t>кг. </a:t>
            </a:r>
          </a:p>
          <a:p>
            <a:endParaRPr lang="uz-Cyrl-UZ" sz="5000" i="1" dirty="0">
              <a:latin typeface="Calibri" panose="020F0502020204030204" pitchFamily="34" charset="0"/>
              <a:ea typeface="Cambria" panose="02040503050406030204" pitchFamily="18" charset="0"/>
              <a:cs typeface="Calibri" panose="020F0502020204030204" pitchFamily="34" charset="0"/>
            </a:endParaRPr>
          </a:p>
          <a:p>
            <a:endParaRPr lang="ru-RU" sz="5000" i="1" dirty="0">
              <a:latin typeface="Calibri" panose="020F0502020204030204" pitchFamily="34" charset="0"/>
              <a:ea typeface="Cambria" panose="02040503050406030204" pitchFamily="18" charset="0"/>
              <a:cs typeface="Calibri" panose="020F0502020204030204" pitchFamily="34" charset="0"/>
            </a:endParaRPr>
          </a:p>
        </p:txBody>
      </p:sp>
      <p:pic>
        <p:nvPicPr>
          <p:cNvPr id="5122" name="Picture 2" descr="Индикативная цена простыми словами"/>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5216" y="8923185"/>
            <a:ext cx="18776950" cy="18776953"/>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a:extLst>
              <a:ext uri="{FF2B5EF4-FFF2-40B4-BE49-F238E27FC236}">
                <a16:creationId xmlns:a16="http://schemas.microsoft.com/office/drawing/2014/main" id="{61189AE0-10D8-4336-BEF5-0D89D5B9B3D7}"/>
              </a:ext>
            </a:extLst>
          </p:cNvPr>
          <p:cNvSpPr/>
          <p:nvPr/>
        </p:nvSpPr>
        <p:spPr>
          <a:xfrm>
            <a:off x="5110185" y="19561738"/>
            <a:ext cx="32570715" cy="1862048"/>
          </a:xfrm>
          <a:prstGeom prst="rect">
            <a:avLst/>
          </a:prstGeom>
        </p:spPr>
        <p:txBody>
          <a:bodyPr wrap="square">
            <a:spAutoFit/>
          </a:bodyPr>
          <a:lstStyle/>
          <a:p>
            <a:pPr algn="just"/>
            <a:r>
              <a:rPr lang="ru-RU" sz="11500" b="1" dirty="0">
                <a:solidFill>
                  <a:srgbClr val="FF000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Важно знать!</a:t>
            </a:r>
            <a:endParaRPr lang="ru-RU" sz="11500" dirty="0">
              <a:latin typeface="Calibri" panose="020F0502020204030204" pitchFamily="34" charset="0"/>
              <a:ea typeface="Cambria" panose="02040503050406030204" pitchFamily="18" charset="0"/>
              <a:cs typeface="Calibri" panose="020F0502020204030204" pitchFamily="34" charset="0"/>
            </a:endParaRPr>
          </a:p>
        </p:txBody>
      </p:sp>
      <p:sp>
        <p:nvSpPr>
          <p:cNvPr id="17" name="TextBox 16"/>
          <p:cNvSpPr txBox="1"/>
          <p:nvPr/>
        </p:nvSpPr>
        <p:spPr>
          <a:xfrm>
            <a:off x="5110185" y="21833926"/>
            <a:ext cx="25179315" cy="5401479"/>
          </a:xfrm>
          <a:prstGeom prst="rect">
            <a:avLst/>
          </a:prstGeom>
          <a:noFill/>
        </p:spPr>
        <p:txBody>
          <a:bodyPr wrap="square" rtlCol="0">
            <a:spAutoFit/>
          </a:bodyPr>
          <a:lstStyle/>
          <a:p>
            <a:r>
              <a:rPr lang="uz-Cyrl-UZ" sz="11500" dirty="0">
                <a:latin typeface="Calibri" panose="020F0502020204030204" pitchFamily="34" charset="0"/>
                <a:ea typeface="Cambria" panose="02040503050406030204" pitchFamily="18" charset="0"/>
                <a:cs typeface="Calibri" panose="020F0502020204030204" pitchFamily="34" charset="0"/>
              </a:rPr>
              <a:t>Индикативную цену </a:t>
            </a:r>
            <a:r>
              <a:rPr lang="ru-RU" sz="11500" dirty="0">
                <a:latin typeface="Calibri" panose="020F0502020204030204" pitchFamily="34" charset="0"/>
                <a:ea typeface="Cambria" panose="02040503050406030204" pitchFamily="18" charset="0"/>
                <a:cs typeface="Calibri" panose="020F0502020204030204" pitchFamily="34" charset="0"/>
              </a:rPr>
              <a:t>нельзя использовать в качестве ссылки для определения ТС.</a:t>
            </a:r>
            <a:endParaRPr lang="ru-RU" sz="5000" i="1" dirty="0">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561470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Налоговые льготы для программистов: за и против"/>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harpenSoften amount="-6000"/>
                    </a14:imgEffect>
                  </a14:imgLayer>
                </a14:imgProps>
              </a:ext>
              <a:ext uri="{28A0092B-C50C-407E-A947-70E740481C1C}">
                <a14:useLocalDpi xmlns:a14="http://schemas.microsoft.com/office/drawing/2010/main" val="0"/>
              </a:ext>
            </a:extLst>
          </a:blip>
          <a:srcRect t="10253"/>
          <a:stretch/>
        </p:blipFill>
        <p:spPr bwMode="auto">
          <a:xfrm>
            <a:off x="0" y="2946400"/>
            <a:ext cx="51120676" cy="25789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30" name="Прямая соединительная линия 29"/>
          <p:cNvCxnSpPr/>
          <p:nvPr/>
        </p:nvCxnSpPr>
        <p:spPr>
          <a:xfrm flipV="1">
            <a:off x="3874468" y="259707"/>
            <a:ext cx="0" cy="28494681"/>
          </a:xfrm>
          <a:prstGeom prst="line">
            <a:avLst/>
          </a:prstGeom>
          <a:ln w="304800"/>
        </p:spPr>
        <p:style>
          <a:lnRef idx="1">
            <a:schemeClr val="accent1"/>
          </a:lnRef>
          <a:fillRef idx="0">
            <a:schemeClr val="accent1"/>
          </a:fillRef>
          <a:effectRef idx="0">
            <a:schemeClr val="accent1"/>
          </a:effectRef>
          <a:fontRef idx="minor">
            <a:schemeClr val="tx1"/>
          </a:fontRef>
        </p:style>
      </p:cxnSp>
      <p:pic>
        <p:nvPicPr>
          <p:cNvPr id="72" name="Рисунок 71"/>
          <p:cNvPicPr>
            <a:picLocks noChangeAspect="1"/>
          </p:cNvPicPr>
          <p:nvPr/>
        </p:nvPicPr>
        <p:blipFill rotWithShape="1">
          <a:blip r:embed="rId4" cstate="print">
            <a:extLst>
              <a:ext uri="{28A0092B-C50C-407E-A947-70E740481C1C}">
                <a14:useLocalDpi xmlns:a14="http://schemas.microsoft.com/office/drawing/2010/main" val="0"/>
              </a:ext>
            </a:extLst>
          </a:blip>
          <a:srcRect t="50000"/>
          <a:stretch/>
        </p:blipFill>
        <p:spPr>
          <a:xfrm>
            <a:off x="0" y="45489"/>
            <a:ext cx="51120676" cy="5930619"/>
          </a:xfrm>
          <a:prstGeom prst="rect">
            <a:avLst/>
          </a:prstGeom>
        </p:spPr>
      </p:pic>
      <p:grpSp>
        <p:nvGrpSpPr>
          <p:cNvPr id="71" name="Группа 70"/>
          <p:cNvGrpSpPr/>
          <p:nvPr/>
        </p:nvGrpSpPr>
        <p:grpSpPr>
          <a:xfrm>
            <a:off x="3874468" y="4391058"/>
            <a:ext cx="29087714" cy="3907464"/>
            <a:chOff x="8770922" y="-6885190"/>
            <a:chExt cx="37383749" cy="4400585"/>
          </a:xfrm>
        </p:grpSpPr>
        <p:sp>
          <p:nvSpPr>
            <p:cNvPr id="21" name="Прямоугольник 20">
              <a:extLst>
                <a:ext uri="{FF2B5EF4-FFF2-40B4-BE49-F238E27FC236}">
                  <a16:creationId xmlns:a16="http://schemas.microsoft.com/office/drawing/2014/main" id="{61189AE0-10D8-4336-BEF5-0D89D5B9B3D7}"/>
                </a:ext>
              </a:extLst>
            </p:cNvPr>
            <p:cNvSpPr/>
            <p:nvPr/>
          </p:nvSpPr>
          <p:spPr>
            <a:xfrm>
              <a:off x="10812213" y="-6885190"/>
              <a:ext cx="35342458" cy="1837075"/>
            </a:xfrm>
            <a:prstGeom prst="rect">
              <a:avLst/>
            </a:prstGeom>
          </p:spPr>
          <p:txBody>
            <a:bodyPr wrap="square">
              <a:spAutoFit/>
            </a:bodyPr>
            <a:lstStyle/>
            <a:p>
              <a:endParaRPr lang="ru-RU" sz="10000" b="1" dirty="0">
                <a:solidFill>
                  <a:schemeClr val="accent1">
                    <a:lumMod val="50000"/>
                  </a:schemeClr>
                </a:solidFill>
                <a:latin typeface="Bahnschrift SemiBold SemiConden" panose="020B0502040204020203" pitchFamily="34" charset="0"/>
              </a:endParaRPr>
            </a:p>
          </p:txBody>
        </p:sp>
        <p:cxnSp>
          <p:nvCxnSpPr>
            <p:cNvPr id="50" name="Прямая соединительная линия 49">
              <a:extLst>
                <a:ext uri="{FF2B5EF4-FFF2-40B4-BE49-F238E27FC236}">
                  <a16:creationId xmlns:a16="http://schemas.microsoft.com/office/drawing/2014/main" id="{48D51ED4-4CF0-4523-97AC-EF908C7E5CCB}"/>
                </a:ext>
              </a:extLst>
            </p:cNvPr>
            <p:cNvCxnSpPr>
              <a:cxnSpLocks/>
            </p:cNvCxnSpPr>
            <p:nvPr/>
          </p:nvCxnSpPr>
          <p:spPr>
            <a:xfrm flipH="1" flipV="1">
              <a:off x="8770922" y="-2502943"/>
              <a:ext cx="31968025" cy="18338"/>
            </a:xfrm>
            <a:prstGeom prst="line">
              <a:avLst/>
            </a:prstGeom>
            <a:ln/>
          </p:spPr>
          <p:style>
            <a:lnRef idx="1">
              <a:schemeClr val="accent5"/>
            </a:lnRef>
            <a:fillRef idx="0">
              <a:schemeClr val="accent5"/>
            </a:fillRef>
            <a:effectRef idx="0">
              <a:schemeClr val="accent5"/>
            </a:effectRef>
            <a:fontRef idx="minor">
              <a:schemeClr val="tx1"/>
            </a:fontRef>
          </p:style>
        </p:cxnSp>
      </p:grpSp>
      <p:sp>
        <p:nvSpPr>
          <p:cNvPr id="4" name="Равнобедренный треугольник 3"/>
          <p:cNvSpPr/>
          <p:nvPr/>
        </p:nvSpPr>
        <p:spPr>
          <a:xfrm rot="5400000">
            <a:off x="3023875" y="7915803"/>
            <a:ext cx="1701183" cy="73287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a:extLst>
              <a:ext uri="{FF2B5EF4-FFF2-40B4-BE49-F238E27FC236}">
                <a16:creationId xmlns:a16="http://schemas.microsoft.com/office/drawing/2014/main" id="{61189AE0-10D8-4336-BEF5-0D89D5B9B3D7}"/>
              </a:ext>
            </a:extLst>
          </p:cNvPr>
          <p:cNvSpPr/>
          <p:nvPr/>
        </p:nvSpPr>
        <p:spPr>
          <a:xfrm>
            <a:off x="5110185" y="8561748"/>
            <a:ext cx="32570715" cy="1862048"/>
          </a:xfrm>
          <a:prstGeom prst="rect">
            <a:avLst/>
          </a:prstGeom>
        </p:spPr>
        <p:txBody>
          <a:bodyPr wrap="square">
            <a:spAutoFit/>
          </a:bodyPr>
          <a:lstStyle/>
          <a:p>
            <a:pPr algn="just"/>
            <a:r>
              <a:rPr lang="ru-RU" sz="11500" b="1" dirty="0">
                <a:solidFill>
                  <a:srgbClr val="FF000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Введение профилей риска и отмена ФЛК</a:t>
            </a:r>
            <a:endParaRPr lang="ru-RU" sz="11500" dirty="0">
              <a:latin typeface="Calibri" panose="020F0502020204030204" pitchFamily="34" charset="0"/>
              <a:ea typeface="Cambria" panose="02040503050406030204" pitchFamily="18" charset="0"/>
              <a:cs typeface="Calibri" panose="020F0502020204030204" pitchFamily="34" charset="0"/>
            </a:endParaRPr>
          </a:p>
        </p:txBody>
      </p:sp>
      <p:sp>
        <p:nvSpPr>
          <p:cNvPr id="8" name="TextBox 7"/>
          <p:cNvSpPr txBox="1"/>
          <p:nvPr/>
        </p:nvSpPr>
        <p:spPr>
          <a:xfrm>
            <a:off x="5462765" y="6285195"/>
            <a:ext cx="35875735" cy="1862048"/>
          </a:xfrm>
          <a:prstGeom prst="rect">
            <a:avLst/>
          </a:prstGeom>
          <a:noFill/>
        </p:spPr>
        <p:txBody>
          <a:bodyPr wrap="square" rtlCol="0">
            <a:spAutoFit/>
          </a:bodyPr>
          <a:lstStyle/>
          <a:p>
            <a:r>
              <a:rPr lang="ru-RU" sz="11500" b="1" dirty="0">
                <a:latin typeface="Calibri" panose="020F0502020204030204" pitchFamily="34" charset="0"/>
                <a:ea typeface="Cambria" panose="02040503050406030204" pitchFamily="18" charset="0"/>
                <a:cs typeface="Calibri" panose="020F0502020204030204" pitchFamily="34" charset="0"/>
              </a:rPr>
              <a:t>Новшества при определении таможенной стоимости</a:t>
            </a:r>
          </a:p>
        </p:txBody>
      </p:sp>
      <p:sp>
        <p:nvSpPr>
          <p:cNvPr id="14" name="TextBox 13"/>
          <p:cNvSpPr txBox="1"/>
          <p:nvPr/>
        </p:nvSpPr>
        <p:spPr>
          <a:xfrm>
            <a:off x="5110185" y="10833936"/>
            <a:ext cx="25179315" cy="7171194"/>
          </a:xfrm>
          <a:prstGeom prst="rect">
            <a:avLst/>
          </a:prstGeom>
          <a:noFill/>
        </p:spPr>
        <p:txBody>
          <a:bodyPr wrap="square" rtlCol="0">
            <a:spAutoFit/>
          </a:bodyPr>
          <a:lstStyle/>
          <a:p>
            <a:r>
              <a:rPr lang="ru-RU" sz="11500" dirty="0">
                <a:latin typeface="Calibri" panose="020F0502020204030204" pitchFamily="34" charset="0"/>
                <a:ea typeface="Cambria" panose="02040503050406030204" pitchFamily="18" charset="0"/>
                <a:cs typeface="Calibri" panose="020F0502020204030204" pitchFamily="34" charset="0"/>
              </a:rPr>
              <a:t>Необходимо отметить, что данная мера была вынужденной, из-за слишком многочисленных критериев, которые каждую неделю обновлялись.</a:t>
            </a:r>
            <a:endParaRPr lang="ru-RU" sz="5000" i="1" dirty="0">
              <a:latin typeface="Calibri" panose="020F0502020204030204" pitchFamily="34" charset="0"/>
              <a:ea typeface="Cambria" panose="02040503050406030204" pitchFamily="18" charset="0"/>
              <a:cs typeface="Calibri" panose="020F0502020204030204" pitchFamily="34" charset="0"/>
            </a:endParaRPr>
          </a:p>
        </p:txBody>
      </p:sp>
      <p:sp>
        <p:nvSpPr>
          <p:cNvPr id="16" name="Прямоугольник 15">
            <a:extLst>
              <a:ext uri="{FF2B5EF4-FFF2-40B4-BE49-F238E27FC236}">
                <a16:creationId xmlns:a16="http://schemas.microsoft.com/office/drawing/2014/main" id="{61189AE0-10D8-4336-BEF5-0D89D5B9B3D7}"/>
              </a:ext>
            </a:extLst>
          </p:cNvPr>
          <p:cNvSpPr/>
          <p:nvPr/>
        </p:nvSpPr>
        <p:spPr>
          <a:xfrm>
            <a:off x="5110185" y="17694838"/>
            <a:ext cx="32570715" cy="1862048"/>
          </a:xfrm>
          <a:prstGeom prst="rect">
            <a:avLst/>
          </a:prstGeom>
        </p:spPr>
        <p:txBody>
          <a:bodyPr wrap="square">
            <a:spAutoFit/>
          </a:bodyPr>
          <a:lstStyle/>
          <a:p>
            <a:pPr algn="just"/>
            <a:r>
              <a:rPr lang="ru-RU" sz="11500" b="1" dirty="0">
                <a:solidFill>
                  <a:srgbClr val="FF000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Плюсы и минусы данного механизма</a:t>
            </a:r>
            <a:endParaRPr lang="ru-RU" sz="11500" dirty="0">
              <a:latin typeface="Calibri" panose="020F0502020204030204" pitchFamily="34" charset="0"/>
              <a:ea typeface="Cambria" panose="02040503050406030204" pitchFamily="18" charset="0"/>
              <a:cs typeface="Calibri" panose="020F0502020204030204" pitchFamily="34" charset="0"/>
            </a:endParaRPr>
          </a:p>
        </p:txBody>
      </p:sp>
      <p:sp>
        <p:nvSpPr>
          <p:cNvPr id="17" name="TextBox 16"/>
          <p:cNvSpPr txBox="1"/>
          <p:nvPr/>
        </p:nvSpPr>
        <p:spPr>
          <a:xfrm>
            <a:off x="5110185" y="19700326"/>
            <a:ext cx="25179315" cy="8940909"/>
          </a:xfrm>
          <a:prstGeom prst="rect">
            <a:avLst/>
          </a:prstGeom>
          <a:noFill/>
        </p:spPr>
        <p:txBody>
          <a:bodyPr wrap="square" rtlCol="0">
            <a:spAutoFit/>
          </a:bodyPr>
          <a:lstStyle/>
          <a:p>
            <a:r>
              <a:rPr lang="ru-RU" sz="11500" dirty="0">
                <a:latin typeface="Calibri" panose="020F0502020204030204" pitchFamily="34" charset="0"/>
                <a:ea typeface="Cambria" panose="02040503050406030204" pitchFamily="18" charset="0"/>
                <a:cs typeface="Calibri" panose="020F0502020204030204" pitchFamily="34" charset="0"/>
              </a:rPr>
              <a:t>Процесс регистрации и оформления правильных деклараций (в т.ч. ДТС) ускорился в несколько раз. Но и увеличилось время на процедуры КТД из-за многочисленных ошибок.</a:t>
            </a:r>
            <a:endParaRPr lang="ru-RU" sz="5000" i="1" dirty="0">
              <a:latin typeface="Calibri" panose="020F0502020204030204" pitchFamily="34" charset="0"/>
              <a:ea typeface="Cambria" panose="02040503050406030204" pitchFamily="18" charset="0"/>
              <a:cs typeface="Calibri" panose="020F0502020204030204" pitchFamily="34" charset="0"/>
            </a:endParaRPr>
          </a:p>
        </p:txBody>
      </p:sp>
      <p:pic>
        <p:nvPicPr>
          <p:cNvPr id="7174" name="Picture 6" descr="На площадке Сеченовского Университета обсудили цифровизацию медицинского  образования"/>
          <p:cNvPicPr>
            <a:picLocks noChangeAspect="1" noChangeArrowheads="1"/>
          </p:cNvPicPr>
          <p:nvPr/>
        </p:nvPicPr>
        <p:blipFill rotWithShape="1">
          <a:blip r:embed="rId5">
            <a:extLst>
              <a:ext uri="{28A0092B-C50C-407E-A947-70E740481C1C}">
                <a14:useLocalDpi xmlns:a14="http://schemas.microsoft.com/office/drawing/2010/main" val="0"/>
              </a:ext>
            </a:extLst>
          </a:blip>
          <a:srcRect l="9744" r="25101"/>
          <a:stretch/>
        </p:blipFill>
        <p:spPr bwMode="auto">
          <a:xfrm>
            <a:off x="32056386" y="11048154"/>
            <a:ext cx="17778414" cy="154909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572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Налоговые льготы для программистов: за и против"/>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harpenSoften amount="-6000"/>
                    </a14:imgEffect>
                  </a14:imgLayer>
                </a14:imgProps>
              </a:ext>
              <a:ext uri="{28A0092B-C50C-407E-A947-70E740481C1C}">
                <a14:useLocalDpi xmlns:a14="http://schemas.microsoft.com/office/drawing/2010/main" val="0"/>
              </a:ext>
            </a:extLst>
          </a:blip>
          <a:srcRect t="10253"/>
          <a:stretch/>
        </p:blipFill>
        <p:spPr bwMode="auto">
          <a:xfrm>
            <a:off x="0" y="2946400"/>
            <a:ext cx="51120676" cy="25789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30" name="Прямая соединительная линия 29"/>
          <p:cNvCxnSpPr/>
          <p:nvPr/>
        </p:nvCxnSpPr>
        <p:spPr>
          <a:xfrm flipV="1">
            <a:off x="3874468" y="259707"/>
            <a:ext cx="0" cy="28494681"/>
          </a:xfrm>
          <a:prstGeom prst="line">
            <a:avLst/>
          </a:prstGeom>
          <a:ln w="304800"/>
        </p:spPr>
        <p:style>
          <a:lnRef idx="1">
            <a:schemeClr val="accent1"/>
          </a:lnRef>
          <a:fillRef idx="0">
            <a:schemeClr val="accent1"/>
          </a:fillRef>
          <a:effectRef idx="0">
            <a:schemeClr val="accent1"/>
          </a:effectRef>
          <a:fontRef idx="minor">
            <a:schemeClr val="tx1"/>
          </a:fontRef>
        </p:style>
      </p:cxnSp>
      <p:pic>
        <p:nvPicPr>
          <p:cNvPr id="72" name="Рисунок 71"/>
          <p:cNvPicPr>
            <a:picLocks noChangeAspect="1"/>
          </p:cNvPicPr>
          <p:nvPr/>
        </p:nvPicPr>
        <p:blipFill rotWithShape="1">
          <a:blip r:embed="rId4" cstate="print">
            <a:extLst>
              <a:ext uri="{28A0092B-C50C-407E-A947-70E740481C1C}">
                <a14:useLocalDpi xmlns:a14="http://schemas.microsoft.com/office/drawing/2010/main" val="0"/>
              </a:ext>
            </a:extLst>
          </a:blip>
          <a:srcRect t="50000"/>
          <a:stretch/>
        </p:blipFill>
        <p:spPr>
          <a:xfrm>
            <a:off x="0" y="45489"/>
            <a:ext cx="51120676" cy="5930619"/>
          </a:xfrm>
          <a:prstGeom prst="rect">
            <a:avLst/>
          </a:prstGeom>
        </p:spPr>
      </p:pic>
      <p:grpSp>
        <p:nvGrpSpPr>
          <p:cNvPr id="71" name="Группа 70"/>
          <p:cNvGrpSpPr/>
          <p:nvPr/>
        </p:nvGrpSpPr>
        <p:grpSpPr>
          <a:xfrm>
            <a:off x="3874468" y="4391058"/>
            <a:ext cx="29087714" cy="3907464"/>
            <a:chOff x="8770922" y="-6885190"/>
            <a:chExt cx="37383749" cy="4400585"/>
          </a:xfrm>
        </p:grpSpPr>
        <p:sp>
          <p:nvSpPr>
            <p:cNvPr id="21" name="Прямоугольник 20">
              <a:extLst>
                <a:ext uri="{FF2B5EF4-FFF2-40B4-BE49-F238E27FC236}">
                  <a16:creationId xmlns:a16="http://schemas.microsoft.com/office/drawing/2014/main" id="{61189AE0-10D8-4336-BEF5-0D89D5B9B3D7}"/>
                </a:ext>
              </a:extLst>
            </p:cNvPr>
            <p:cNvSpPr/>
            <p:nvPr/>
          </p:nvSpPr>
          <p:spPr>
            <a:xfrm>
              <a:off x="10812213" y="-6885190"/>
              <a:ext cx="35342458" cy="1837075"/>
            </a:xfrm>
            <a:prstGeom prst="rect">
              <a:avLst/>
            </a:prstGeom>
          </p:spPr>
          <p:txBody>
            <a:bodyPr wrap="square">
              <a:spAutoFit/>
            </a:bodyPr>
            <a:lstStyle/>
            <a:p>
              <a:endParaRPr lang="ru-RU" sz="10000" b="1" dirty="0">
                <a:solidFill>
                  <a:schemeClr val="accent1">
                    <a:lumMod val="50000"/>
                  </a:schemeClr>
                </a:solidFill>
                <a:latin typeface="Bahnschrift SemiBold SemiConden" panose="020B0502040204020203" pitchFamily="34" charset="0"/>
              </a:endParaRPr>
            </a:p>
          </p:txBody>
        </p:sp>
        <p:cxnSp>
          <p:nvCxnSpPr>
            <p:cNvPr id="50" name="Прямая соединительная линия 49">
              <a:extLst>
                <a:ext uri="{FF2B5EF4-FFF2-40B4-BE49-F238E27FC236}">
                  <a16:creationId xmlns:a16="http://schemas.microsoft.com/office/drawing/2014/main" id="{48D51ED4-4CF0-4523-97AC-EF908C7E5CCB}"/>
                </a:ext>
              </a:extLst>
            </p:cNvPr>
            <p:cNvCxnSpPr>
              <a:cxnSpLocks/>
            </p:cNvCxnSpPr>
            <p:nvPr/>
          </p:nvCxnSpPr>
          <p:spPr>
            <a:xfrm flipH="1" flipV="1">
              <a:off x="8770922" y="-2502943"/>
              <a:ext cx="31968025" cy="18338"/>
            </a:xfrm>
            <a:prstGeom prst="line">
              <a:avLst/>
            </a:prstGeom>
            <a:ln/>
          </p:spPr>
          <p:style>
            <a:lnRef idx="1">
              <a:schemeClr val="accent5"/>
            </a:lnRef>
            <a:fillRef idx="0">
              <a:schemeClr val="accent5"/>
            </a:fillRef>
            <a:effectRef idx="0">
              <a:schemeClr val="accent5"/>
            </a:effectRef>
            <a:fontRef idx="minor">
              <a:schemeClr val="tx1"/>
            </a:fontRef>
          </p:style>
        </p:cxnSp>
      </p:grpSp>
      <p:sp>
        <p:nvSpPr>
          <p:cNvPr id="4" name="Равнобедренный треугольник 3"/>
          <p:cNvSpPr/>
          <p:nvPr/>
        </p:nvSpPr>
        <p:spPr>
          <a:xfrm rot="5400000">
            <a:off x="3023875" y="7915803"/>
            <a:ext cx="1701183" cy="73287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a:extLst>
              <a:ext uri="{FF2B5EF4-FFF2-40B4-BE49-F238E27FC236}">
                <a16:creationId xmlns:a16="http://schemas.microsoft.com/office/drawing/2014/main" id="{61189AE0-10D8-4336-BEF5-0D89D5B9B3D7}"/>
              </a:ext>
            </a:extLst>
          </p:cNvPr>
          <p:cNvSpPr/>
          <p:nvPr/>
        </p:nvSpPr>
        <p:spPr>
          <a:xfrm>
            <a:off x="5110185" y="8561748"/>
            <a:ext cx="32570715" cy="1862048"/>
          </a:xfrm>
          <a:prstGeom prst="rect">
            <a:avLst/>
          </a:prstGeom>
        </p:spPr>
        <p:txBody>
          <a:bodyPr wrap="square">
            <a:spAutoFit/>
          </a:bodyPr>
          <a:lstStyle/>
          <a:p>
            <a:pPr algn="just"/>
            <a:r>
              <a:rPr lang="ru-RU" sz="11500" b="1" dirty="0">
                <a:solidFill>
                  <a:srgbClr val="FF000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Введена практика принятия решений</a:t>
            </a:r>
            <a:endParaRPr lang="ru-RU" sz="11500" dirty="0">
              <a:latin typeface="Calibri" panose="020F0502020204030204" pitchFamily="34" charset="0"/>
              <a:ea typeface="Cambria" panose="02040503050406030204" pitchFamily="18" charset="0"/>
              <a:cs typeface="Calibri" panose="020F0502020204030204" pitchFamily="34" charset="0"/>
            </a:endParaRPr>
          </a:p>
        </p:txBody>
      </p:sp>
      <p:sp>
        <p:nvSpPr>
          <p:cNvPr id="8" name="TextBox 7"/>
          <p:cNvSpPr txBox="1"/>
          <p:nvPr/>
        </p:nvSpPr>
        <p:spPr>
          <a:xfrm>
            <a:off x="5462765" y="6285195"/>
            <a:ext cx="35875735" cy="1862048"/>
          </a:xfrm>
          <a:prstGeom prst="rect">
            <a:avLst/>
          </a:prstGeom>
          <a:noFill/>
        </p:spPr>
        <p:txBody>
          <a:bodyPr wrap="square" rtlCol="0">
            <a:spAutoFit/>
          </a:bodyPr>
          <a:lstStyle/>
          <a:p>
            <a:r>
              <a:rPr lang="ru-RU" sz="11500" b="1" dirty="0">
                <a:latin typeface="Calibri" panose="020F0502020204030204" pitchFamily="34" charset="0"/>
                <a:ea typeface="Cambria" panose="02040503050406030204" pitchFamily="18" charset="0"/>
                <a:cs typeface="Calibri" panose="020F0502020204030204" pitchFamily="34" charset="0"/>
              </a:rPr>
              <a:t>Новшества при определении таможенной стоимости</a:t>
            </a:r>
          </a:p>
        </p:txBody>
      </p:sp>
      <p:sp>
        <p:nvSpPr>
          <p:cNvPr id="14" name="TextBox 13"/>
          <p:cNvSpPr txBox="1"/>
          <p:nvPr/>
        </p:nvSpPr>
        <p:spPr>
          <a:xfrm>
            <a:off x="5110185" y="10833936"/>
            <a:ext cx="25179315" cy="16019770"/>
          </a:xfrm>
          <a:prstGeom prst="rect">
            <a:avLst/>
          </a:prstGeom>
          <a:noFill/>
        </p:spPr>
        <p:txBody>
          <a:bodyPr wrap="square" rtlCol="0">
            <a:spAutoFit/>
          </a:bodyPr>
          <a:lstStyle/>
          <a:p>
            <a:r>
              <a:rPr lang="ru-RU" sz="11500" dirty="0">
                <a:latin typeface="Calibri" panose="020F0502020204030204" pitchFamily="34" charset="0"/>
                <a:ea typeface="Cambria" panose="02040503050406030204" pitchFamily="18" charset="0"/>
                <a:cs typeface="Calibri" panose="020F0502020204030204" pitchFamily="34" charset="0"/>
              </a:rPr>
              <a:t>По итогам контроля таможенной стоимости:</a:t>
            </a:r>
          </a:p>
          <a:p>
            <a:pPr marL="1143000" indent="-1143000">
              <a:buFontTx/>
              <a:buChar char="-"/>
            </a:pPr>
            <a:r>
              <a:rPr lang="ru-RU" sz="11500" dirty="0">
                <a:latin typeface="Calibri" panose="020F0502020204030204" pitchFamily="34" charset="0"/>
                <a:ea typeface="Cambria" panose="02040503050406030204" pitchFamily="18" charset="0"/>
                <a:cs typeface="Calibri" panose="020F0502020204030204" pitchFamily="34" charset="0"/>
              </a:rPr>
              <a:t>проводится консультация между инспектором и декларантом;</a:t>
            </a:r>
          </a:p>
          <a:p>
            <a:pPr marL="571500" indent="-571500">
              <a:buFontTx/>
              <a:buChar char="-"/>
            </a:pPr>
            <a:r>
              <a:rPr lang="ru-RU" sz="11500" dirty="0">
                <a:latin typeface="Calibri" panose="020F0502020204030204" pitchFamily="34" charset="0"/>
                <a:ea typeface="Cambria" panose="02040503050406030204" pitchFamily="18" charset="0"/>
                <a:cs typeface="Calibri" panose="020F0502020204030204" pitchFamily="34" charset="0"/>
              </a:rPr>
              <a:t> система направляет сообщение о необходимости внесения поправок в таможенную стоимость;</a:t>
            </a:r>
          </a:p>
          <a:p>
            <a:pPr marL="571500" indent="-571500">
              <a:buFontTx/>
              <a:buChar char="-"/>
            </a:pPr>
            <a:r>
              <a:rPr lang="ru-RU" sz="11500" dirty="0">
                <a:latin typeface="Calibri" panose="020F0502020204030204" pitchFamily="34" charset="0"/>
                <a:ea typeface="Cambria" panose="02040503050406030204" pitchFamily="18" charset="0"/>
                <a:cs typeface="Calibri" panose="020F0502020204030204" pitchFamily="34" charset="0"/>
              </a:rPr>
              <a:t> имеется возможность условного определения таможенной стоимости.</a:t>
            </a:r>
            <a:endParaRPr lang="ru-RU" sz="6000" dirty="0">
              <a:latin typeface="Calibri" panose="020F0502020204030204" pitchFamily="34" charset="0"/>
              <a:ea typeface="Cambria" panose="02040503050406030204" pitchFamily="18" charset="0"/>
              <a:cs typeface="Calibri" panose="020F0502020204030204" pitchFamily="34" charset="0"/>
            </a:endParaRPr>
          </a:p>
        </p:txBody>
      </p:sp>
      <p:pic>
        <p:nvPicPr>
          <p:cNvPr id="10242" name="Picture 2" descr="Решение конкурсной комиссии — Инициативное бюджетирование — Главная —  Официальный сайт Муниципального образования Алапаевско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5216" y="10687022"/>
            <a:ext cx="18320758" cy="137352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14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Налоговые льготы для программистов: за и против"/>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harpenSoften amount="-6000"/>
                    </a14:imgEffect>
                  </a14:imgLayer>
                </a14:imgProps>
              </a:ext>
              <a:ext uri="{28A0092B-C50C-407E-A947-70E740481C1C}">
                <a14:useLocalDpi xmlns:a14="http://schemas.microsoft.com/office/drawing/2010/main" val="0"/>
              </a:ext>
            </a:extLst>
          </a:blip>
          <a:srcRect t="10253"/>
          <a:stretch/>
        </p:blipFill>
        <p:spPr bwMode="auto">
          <a:xfrm>
            <a:off x="0" y="2946400"/>
            <a:ext cx="51120676" cy="25789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30" name="Прямая соединительная линия 29"/>
          <p:cNvCxnSpPr/>
          <p:nvPr/>
        </p:nvCxnSpPr>
        <p:spPr>
          <a:xfrm flipV="1">
            <a:off x="3874468" y="259707"/>
            <a:ext cx="0" cy="28494681"/>
          </a:xfrm>
          <a:prstGeom prst="line">
            <a:avLst/>
          </a:prstGeom>
          <a:ln w="304800"/>
        </p:spPr>
        <p:style>
          <a:lnRef idx="1">
            <a:schemeClr val="accent1"/>
          </a:lnRef>
          <a:fillRef idx="0">
            <a:schemeClr val="accent1"/>
          </a:fillRef>
          <a:effectRef idx="0">
            <a:schemeClr val="accent1"/>
          </a:effectRef>
          <a:fontRef idx="minor">
            <a:schemeClr val="tx1"/>
          </a:fontRef>
        </p:style>
      </p:cxnSp>
      <p:pic>
        <p:nvPicPr>
          <p:cNvPr id="72" name="Рисунок 71"/>
          <p:cNvPicPr>
            <a:picLocks noChangeAspect="1"/>
          </p:cNvPicPr>
          <p:nvPr/>
        </p:nvPicPr>
        <p:blipFill rotWithShape="1">
          <a:blip r:embed="rId4" cstate="print">
            <a:extLst>
              <a:ext uri="{28A0092B-C50C-407E-A947-70E740481C1C}">
                <a14:useLocalDpi xmlns:a14="http://schemas.microsoft.com/office/drawing/2010/main" val="0"/>
              </a:ext>
            </a:extLst>
          </a:blip>
          <a:srcRect t="50000"/>
          <a:stretch/>
        </p:blipFill>
        <p:spPr>
          <a:xfrm>
            <a:off x="0" y="45489"/>
            <a:ext cx="51120676" cy="5930619"/>
          </a:xfrm>
          <a:prstGeom prst="rect">
            <a:avLst/>
          </a:prstGeom>
        </p:spPr>
      </p:pic>
      <p:grpSp>
        <p:nvGrpSpPr>
          <p:cNvPr id="71" name="Группа 70"/>
          <p:cNvGrpSpPr/>
          <p:nvPr/>
        </p:nvGrpSpPr>
        <p:grpSpPr>
          <a:xfrm>
            <a:off x="3874468" y="4391058"/>
            <a:ext cx="29087714" cy="3907464"/>
            <a:chOff x="8770922" y="-6885190"/>
            <a:chExt cx="37383749" cy="4400585"/>
          </a:xfrm>
        </p:grpSpPr>
        <p:sp>
          <p:nvSpPr>
            <p:cNvPr id="21" name="Прямоугольник 20">
              <a:extLst>
                <a:ext uri="{FF2B5EF4-FFF2-40B4-BE49-F238E27FC236}">
                  <a16:creationId xmlns:a16="http://schemas.microsoft.com/office/drawing/2014/main" id="{61189AE0-10D8-4336-BEF5-0D89D5B9B3D7}"/>
                </a:ext>
              </a:extLst>
            </p:cNvPr>
            <p:cNvSpPr/>
            <p:nvPr/>
          </p:nvSpPr>
          <p:spPr>
            <a:xfrm>
              <a:off x="10812213" y="-6885190"/>
              <a:ext cx="35342458" cy="1837075"/>
            </a:xfrm>
            <a:prstGeom prst="rect">
              <a:avLst/>
            </a:prstGeom>
          </p:spPr>
          <p:txBody>
            <a:bodyPr wrap="square">
              <a:spAutoFit/>
            </a:bodyPr>
            <a:lstStyle/>
            <a:p>
              <a:endParaRPr lang="ru-RU" sz="10000" b="1" dirty="0">
                <a:solidFill>
                  <a:schemeClr val="accent1">
                    <a:lumMod val="50000"/>
                  </a:schemeClr>
                </a:solidFill>
                <a:latin typeface="Bahnschrift SemiBold SemiConden" panose="020B0502040204020203" pitchFamily="34" charset="0"/>
              </a:endParaRPr>
            </a:p>
          </p:txBody>
        </p:sp>
        <p:cxnSp>
          <p:nvCxnSpPr>
            <p:cNvPr id="50" name="Прямая соединительная линия 49">
              <a:extLst>
                <a:ext uri="{FF2B5EF4-FFF2-40B4-BE49-F238E27FC236}">
                  <a16:creationId xmlns:a16="http://schemas.microsoft.com/office/drawing/2014/main" id="{48D51ED4-4CF0-4523-97AC-EF908C7E5CCB}"/>
                </a:ext>
              </a:extLst>
            </p:cNvPr>
            <p:cNvCxnSpPr>
              <a:cxnSpLocks/>
            </p:cNvCxnSpPr>
            <p:nvPr/>
          </p:nvCxnSpPr>
          <p:spPr>
            <a:xfrm flipH="1" flipV="1">
              <a:off x="8770922" y="-2502943"/>
              <a:ext cx="31968025" cy="18338"/>
            </a:xfrm>
            <a:prstGeom prst="line">
              <a:avLst/>
            </a:prstGeom>
            <a:ln/>
          </p:spPr>
          <p:style>
            <a:lnRef idx="1">
              <a:schemeClr val="accent5"/>
            </a:lnRef>
            <a:fillRef idx="0">
              <a:schemeClr val="accent5"/>
            </a:fillRef>
            <a:effectRef idx="0">
              <a:schemeClr val="accent5"/>
            </a:effectRef>
            <a:fontRef idx="minor">
              <a:schemeClr val="tx1"/>
            </a:fontRef>
          </p:style>
        </p:cxnSp>
      </p:grpSp>
      <p:sp>
        <p:nvSpPr>
          <p:cNvPr id="4" name="Равнобедренный треугольник 3"/>
          <p:cNvSpPr/>
          <p:nvPr/>
        </p:nvSpPr>
        <p:spPr>
          <a:xfrm rot="5400000">
            <a:off x="3023875" y="7915803"/>
            <a:ext cx="1701183" cy="73287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a:extLst>
              <a:ext uri="{FF2B5EF4-FFF2-40B4-BE49-F238E27FC236}">
                <a16:creationId xmlns:a16="http://schemas.microsoft.com/office/drawing/2014/main" id="{61189AE0-10D8-4336-BEF5-0D89D5B9B3D7}"/>
              </a:ext>
            </a:extLst>
          </p:cNvPr>
          <p:cNvSpPr/>
          <p:nvPr/>
        </p:nvSpPr>
        <p:spPr>
          <a:xfrm>
            <a:off x="5110185" y="8561748"/>
            <a:ext cx="32570715" cy="1862048"/>
          </a:xfrm>
          <a:prstGeom prst="rect">
            <a:avLst/>
          </a:prstGeom>
        </p:spPr>
        <p:txBody>
          <a:bodyPr wrap="square">
            <a:spAutoFit/>
          </a:bodyPr>
          <a:lstStyle/>
          <a:p>
            <a:pPr algn="just"/>
            <a:r>
              <a:rPr lang="ru-RU" sz="11500" b="1" dirty="0">
                <a:solidFill>
                  <a:srgbClr val="FF000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Введена практика проведения консультаций</a:t>
            </a:r>
            <a:endParaRPr lang="ru-RU" sz="11500" dirty="0">
              <a:latin typeface="Calibri" panose="020F0502020204030204" pitchFamily="34" charset="0"/>
              <a:ea typeface="Cambria" panose="02040503050406030204" pitchFamily="18" charset="0"/>
              <a:cs typeface="Calibri" panose="020F0502020204030204" pitchFamily="34" charset="0"/>
            </a:endParaRPr>
          </a:p>
        </p:txBody>
      </p:sp>
      <p:sp>
        <p:nvSpPr>
          <p:cNvPr id="8" name="TextBox 7"/>
          <p:cNvSpPr txBox="1"/>
          <p:nvPr/>
        </p:nvSpPr>
        <p:spPr>
          <a:xfrm>
            <a:off x="5462765" y="6285195"/>
            <a:ext cx="35875735" cy="1862048"/>
          </a:xfrm>
          <a:prstGeom prst="rect">
            <a:avLst/>
          </a:prstGeom>
          <a:noFill/>
        </p:spPr>
        <p:txBody>
          <a:bodyPr wrap="square" rtlCol="0">
            <a:spAutoFit/>
          </a:bodyPr>
          <a:lstStyle/>
          <a:p>
            <a:r>
              <a:rPr lang="ru-RU" sz="11500" b="1" dirty="0">
                <a:latin typeface="Calibri" panose="020F0502020204030204" pitchFamily="34" charset="0"/>
                <a:ea typeface="Cambria" panose="02040503050406030204" pitchFamily="18" charset="0"/>
                <a:cs typeface="Calibri" panose="020F0502020204030204" pitchFamily="34" charset="0"/>
              </a:rPr>
              <a:t>Новшества при определении таможенной стоимости</a:t>
            </a:r>
          </a:p>
        </p:txBody>
      </p:sp>
      <p:sp>
        <p:nvSpPr>
          <p:cNvPr id="14" name="TextBox 13"/>
          <p:cNvSpPr txBox="1"/>
          <p:nvPr/>
        </p:nvSpPr>
        <p:spPr>
          <a:xfrm>
            <a:off x="5110185" y="10833936"/>
            <a:ext cx="25179315" cy="15542716"/>
          </a:xfrm>
          <a:prstGeom prst="rect">
            <a:avLst/>
          </a:prstGeom>
          <a:noFill/>
        </p:spPr>
        <p:txBody>
          <a:bodyPr wrap="square" rtlCol="0">
            <a:spAutoFit/>
          </a:bodyPr>
          <a:lstStyle/>
          <a:p>
            <a:r>
              <a:rPr lang="ru-RU" sz="8000" dirty="0">
                <a:latin typeface="Calibri" panose="020F0502020204030204" pitchFamily="34" charset="0"/>
                <a:ea typeface="Cambria" panose="02040503050406030204" pitchFamily="18" charset="0"/>
                <a:cs typeface="Calibri" panose="020F0502020204030204" pitchFamily="34" charset="0"/>
              </a:rPr>
              <a:t>Процесс консультации проводится в основном в случаях занижения и при наличии обоснованных сомнений по </a:t>
            </a:r>
          </a:p>
          <a:p>
            <a:r>
              <a:rPr lang="ru-RU" sz="8000" dirty="0">
                <a:latin typeface="Calibri" panose="020F0502020204030204" pitchFamily="34" charset="0"/>
                <a:ea typeface="Cambria" panose="02040503050406030204" pitchFamily="18" charset="0"/>
                <a:cs typeface="Calibri" panose="020F0502020204030204" pitchFamily="34" charset="0"/>
              </a:rPr>
              <a:t>следующим направлениям:</a:t>
            </a:r>
          </a:p>
          <a:p>
            <a:pPr marL="1143000" indent="-1143000">
              <a:buFontTx/>
              <a:buChar char="-"/>
            </a:pPr>
            <a:r>
              <a:rPr lang="ru-RU" sz="8000" dirty="0">
                <a:latin typeface="Calibri" panose="020F0502020204030204" pitchFamily="34" charset="0"/>
                <a:ea typeface="Cambria" panose="02040503050406030204" pitchFamily="18" charset="0"/>
                <a:cs typeface="Calibri" panose="020F0502020204030204" pitchFamily="34" charset="0"/>
              </a:rPr>
              <a:t>неправильный выбор метода по очередности;</a:t>
            </a:r>
          </a:p>
          <a:p>
            <a:pPr marL="1143000" indent="-1143000">
              <a:buFontTx/>
              <a:buChar char="-"/>
            </a:pPr>
            <a:r>
              <a:rPr lang="ru-RU" sz="8000" dirty="0">
                <a:latin typeface="Calibri" panose="020F0502020204030204" pitchFamily="34" charset="0"/>
                <a:ea typeface="Cambria" panose="02040503050406030204" pitchFamily="18" charset="0"/>
                <a:cs typeface="Calibri" panose="020F0502020204030204" pitchFamily="34" charset="0"/>
              </a:rPr>
              <a:t>несоблюдение условий метода;</a:t>
            </a:r>
          </a:p>
          <a:p>
            <a:pPr marL="1143000" indent="-1143000">
              <a:buFontTx/>
              <a:buChar char="-"/>
            </a:pPr>
            <a:r>
              <a:rPr lang="ru-RU" sz="8000" dirty="0">
                <a:latin typeface="Calibri" panose="020F0502020204030204" pitchFamily="34" charset="0"/>
                <a:ea typeface="Cambria" panose="02040503050406030204" pitchFamily="18" charset="0"/>
                <a:cs typeface="Calibri" panose="020F0502020204030204" pitchFamily="34" charset="0"/>
              </a:rPr>
              <a:t>несоблюдение величины размера и (или) структуры таможенной стоимости;</a:t>
            </a:r>
          </a:p>
          <a:p>
            <a:pPr marL="1143000" indent="-1143000">
              <a:buFontTx/>
              <a:buChar char="-"/>
            </a:pPr>
            <a:r>
              <a:rPr lang="ru-RU" sz="8000" dirty="0">
                <a:latin typeface="Calibri" panose="020F0502020204030204" pitchFamily="34" charset="0"/>
                <a:ea typeface="Cambria" panose="02040503050406030204" pitchFamily="18" charset="0"/>
                <a:cs typeface="Calibri" panose="020F0502020204030204" pitchFamily="34" charset="0"/>
              </a:rPr>
              <a:t>расхождения между документами;</a:t>
            </a:r>
          </a:p>
          <a:p>
            <a:pPr marL="1143000" indent="-1143000">
              <a:buFontTx/>
              <a:buChar char="-"/>
            </a:pPr>
            <a:r>
              <a:rPr lang="ru-RU" sz="8000" dirty="0">
                <a:latin typeface="Calibri" panose="020F0502020204030204" pitchFamily="34" charset="0"/>
                <a:ea typeface="Cambria" panose="02040503050406030204" pitchFamily="18" charset="0"/>
                <a:cs typeface="Calibri" panose="020F0502020204030204" pitchFamily="34" charset="0"/>
              </a:rPr>
              <a:t>не предоставление достаточных обоснований по ценообразованию при заниженной стоимости;</a:t>
            </a:r>
          </a:p>
          <a:p>
            <a:pPr marL="1143000" indent="-1143000">
              <a:buFontTx/>
              <a:buChar char="-"/>
            </a:pPr>
            <a:r>
              <a:rPr lang="ru-RU" sz="8000" dirty="0">
                <a:latin typeface="Calibri" panose="020F0502020204030204" pitchFamily="34" charset="0"/>
                <a:ea typeface="Cambria" panose="02040503050406030204" pitchFamily="18" charset="0"/>
                <a:cs typeface="Calibri" panose="020F0502020204030204" pitchFamily="34" charset="0"/>
              </a:rPr>
              <a:t>обнаружение очевидных случаев неправильности сведений и (или) документов.</a:t>
            </a:r>
          </a:p>
          <a:p>
            <a:pPr marL="1143000" indent="-1143000">
              <a:buFontTx/>
              <a:buChar char="-"/>
            </a:pPr>
            <a:endParaRPr lang="ru-RU" sz="4400" dirty="0">
              <a:latin typeface="Calibri" panose="020F0502020204030204" pitchFamily="34" charset="0"/>
              <a:ea typeface="Cambria" panose="02040503050406030204" pitchFamily="18" charset="0"/>
              <a:cs typeface="Calibri" panose="020F0502020204030204" pitchFamily="34" charset="0"/>
            </a:endParaRPr>
          </a:p>
        </p:txBody>
      </p:sp>
      <p:pic>
        <p:nvPicPr>
          <p:cNvPr id="9218" name="Picture 2" descr="Преимущества бесплатной консультации | Goodwix | B2B-портал без внедрени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64749" y="12155018"/>
            <a:ext cx="16747502" cy="125404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154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Налоговые льготы для программистов: за и против"/>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harpenSoften amount="-6000"/>
                    </a14:imgEffect>
                  </a14:imgLayer>
                </a14:imgProps>
              </a:ext>
              <a:ext uri="{28A0092B-C50C-407E-A947-70E740481C1C}">
                <a14:useLocalDpi xmlns:a14="http://schemas.microsoft.com/office/drawing/2010/main" val="0"/>
              </a:ext>
            </a:extLst>
          </a:blip>
          <a:srcRect t="10253"/>
          <a:stretch/>
        </p:blipFill>
        <p:spPr bwMode="auto">
          <a:xfrm>
            <a:off x="-1" y="3137447"/>
            <a:ext cx="51120676" cy="25789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30" name="Прямая соединительная линия 29"/>
          <p:cNvCxnSpPr/>
          <p:nvPr/>
        </p:nvCxnSpPr>
        <p:spPr>
          <a:xfrm flipV="1">
            <a:off x="3874468" y="259707"/>
            <a:ext cx="0" cy="28494681"/>
          </a:xfrm>
          <a:prstGeom prst="line">
            <a:avLst/>
          </a:prstGeom>
          <a:ln w="304800"/>
        </p:spPr>
        <p:style>
          <a:lnRef idx="1">
            <a:schemeClr val="accent1"/>
          </a:lnRef>
          <a:fillRef idx="0">
            <a:schemeClr val="accent1"/>
          </a:fillRef>
          <a:effectRef idx="0">
            <a:schemeClr val="accent1"/>
          </a:effectRef>
          <a:fontRef idx="minor">
            <a:schemeClr val="tx1"/>
          </a:fontRef>
        </p:style>
      </p:cxnSp>
      <p:pic>
        <p:nvPicPr>
          <p:cNvPr id="72" name="Рисунок 71"/>
          <p:cNvPicPr>
            <a:picLocks noChangeAspect="1"/>
          </p:cNvPicPr>
          <p:nvPr/>
        </p:nvPicPr>
        <p:blipFill rotWithShape="1">
          <a:blip r:embed="rId4" cstate="print">
            <a:extLst>
              <a:ext uri="{28A0092B-C50C-407E-A947-70E740481C1C}">
                <a14:useLocalDpi xmlns:a14="http://schemas.microsoft.com/office/drawing/2010/main" val="0"/>
              </a:ext>
            </a:extLst>
          </a:blip>
          <a:srcRect t="50000"/>
          <a:stretch/>
        </p:blipFill>
        <p:spPr>
          <a:xfrm>
            <a:off x="0" y="45489"/>
            <a:ext cx="51120676" cy="5930619"/>
          </a:xfrm>
          <a:prstGeom prst="rect">
            <a:avLst/>
          </a:prstGeom>
        </p:spPr>
      </p:pic>
      <p:grpSp>
        <p:nvGrpSpPr>
          <p:cNvPr id="71" name="Группа 70"/>
          <p:cNvGrpSpPr/>
          <p:nvPr/>
        </p:nvGrpSpPr>
        <p:grpSpPr>
          <a:xfrm>
            <a:off x="4466673" y="4391058"/>
            <a:ext cx="28495509" cy="1631216"/>
            <a:chOff x="9532028" y="-6885190"/>
            <a:chExt cx="36622643" cy="1837075"/>
          </a:xfrm>
        </p:grpSpPr>
        <p:sp>
          <p:nvSpPr>
            <p:cNvPr id="21" name="Прямоугольник 20">
              <a:extLst>
                <a:ext uri="{FF2B5EF4-FFF2-40B4-BE49-F238E27FC236}">
                  <a16:creationId xmlns:a16="http://schemas.microsoft.com/office/drawing/2014/main" id="{61189AE0-10D8-4336-BEF5-0D89D5B9B3D7}"/>
                </a:ext>
              </a:extLst>
            </p:cNvPr>
            <p:cNvSpPr/>
            <p:nvPr/>
          </p:nvSpPr>
          <p:spPr>
            <a:xfrm>
              <a:off x="10812213" y="-6885190"/>
              <a:ext cx="35342458" cy="1837075"/>
            </a:xfrm>
            <a:prstGeom prst="rect">
              <a:avLst/>
            </a:prstGeom>
          </p:spPr>
          <p:txBody>
            <a:bodyPr wrap="square">
              <a:spAutoFit/>
            </a:bodyPr>
            <a:lstStyle/>
            <a:p>
              <a:endParaRPr lang="ru-RU" sz="10000" b="1" dirty="0">
                <a:solidFill>
                  <a:schemeClr val="accent1">
                    <a:lumMod val="50000"/>
                  </a:schemeClr>
                </a:solidFill>
                <a:latin typeface="Bahnschrift SemiBold SemiConden" panose="020B0502040204020203" pitchFamily="34" charset="0"/>
              </a:endParaRPr>
            </a:p>
          </p:txBody>
        </p:sp>
        <p:cxnSp>
          <p:nvCxnSpPr>
            <p:cNvPr id="50" name="Прямая соединительная линия 49">
              <a:extLst>
                <a:ext uri="{FF2B5EF4-FFF2-40B4-BE49-F238E27FC236}">
                  <a16:creationId xmlns:a16="http://schemas.microsoft.com/office/drawing/2014/main" id="{48D51ED4-4CF0-4523-97AC-EF908C7E5CCB}"/>
                </a:ext>
              </a:extLst>
            </p:cNvPr>
            <p:cNvCxnSpPr>
              <a:cxnSpLocks/>
            </p:cNvCxnSpPr>
            <p:nvPr/>
          </p:nvCxnSpPr>
          <p:spPr>
            <a:xfrm flipH="1" flipV="1">
              <a:off x="9532028" y="-5672418"/>
              <a:ext cx="31968025" cy="18338"/>
            </a:xfrm>
            <a:prstGeom prst="line">
              <a:avLst/>
            </a:prstGeom>
            <a:ln/>
          </p:spPr>
          <p:style>
            <a:lnRef idx="1">
              <a:schemeClr val="accent5"/>
            </a:lnRef>
            <a:fillRef idx="0">
              <a:schemeClr val="accent5"/>
            </a:fillRef>
            <a:effectRef idx="0">
              <a:schemeClr val="accent5"/>
            </a:effectRef>
            <a:fontRef idx="minor">
              <a:schemeClr val="tx1"/>
            </a:fontRef>
          </p:style>
        </p:cxnSp>
      </p:grpSp>
      <p:sp>
        <p:nvSpPr>
          <p:cNvPr id="4" name="Равнобедренный треугольник 3"/>
          <p:cNvSpPr/>
          <p:nvPr/>
        </p:nvSpPr>
        <p:spPr>
          <a:xfrm rot="5400000">
            <a:off x="2798108" y="4875214"/>
            <a:ext cx="1701183" cy="73287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a:extLst>
              <a:ext uri="{FF2B5EF4-FFF2-40B4-BE49-F238E27FC236}">
                <a16:creationId xmlns:a16="http://schemas.microsoft.com/office/drawing/2014/main" id="{61189AE0-10D8-4336-BEF5-0D89D5B9B3D7}"/>
              </a:ext>
            </a:extLst>
          </p:cNvPr>
          <p:cNvSpPr/>
          <p:nvPr/>
        </p:nvSpPr>
        <p:spPr>
          <a:xfrm>
            <a:off x="4492327" y="5672657"/>
            <a:ext cx="42136020" cy="5509200"/>
          </a:xfrm>
          <a:prstGeom prst="rect">
            <a:avLst/>
          </a:prstGeom>
        </p:spPr>
        <p:txBody>
          <a:bodyPr wrap="square">
            <a:spAutoFit/>
          </a:bodyPr>
          <a:lstStyle/>
          <a:p>
            <a:pPr algn="just"/>
            <a:r>
              <a:rPr lang="ru-RU" sz="8800" dirty="0">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В соответствии с требованиями Таможенного кодекса методы определения таможенной стоимости применяются последовательно, при этом установлено, что применение каждого последующего метода допускается, если предыдущий не может быть использован для определения таможенной стоимости.</a:t>
            </a:r>
          </a:p>
        </p:txBody>
      </p:sp>
      <p:sp>
        <p:nvSpPr>
          <p:cNvPr id="8" name="TextBox 7"/>
          <p:cNvSpPr txBox="1"/>
          <p:nvPr/>
        </p:nvSpPr>
        <p:spPr>
          <a:xfrm>
            <a:off x="4385151" y="3772156"/>
            <a:ext cx="45324533" cy="1569660"/>
          </a:xfrm>
          <a:prstGeom prst="rect">
            <a:avLst/>
          </a:prstGeom>
          <a:noFill/>
        </p:spPr>
        <p:txBody>
          <a:bodyPr wrap="square" rtlCol="0">
            <a:spAutoFit/>
          </a:bodyPr>
          <a:lstStyle/>
          <a:p>
            <a:r>
              <a:rPr lang="ru-RU" sz="9600" b="0" i="0" dirty="0">
                <a:solidFill>
                  <a:srgbClr val="202124"/>
                </a:solidFill>
                <a:effectLst/>
                <a:latin typeface="arial" panose="020B0604020202020204" pitchFamily="34" charset="0"/>
              </a:rPr>
              <a:t>Ошибки в соблюдении методологии таможенной стоимости</a:t>
            </a:r>
            <a:endParaRPr lang="ru-RU" sz="9600" b="1" dirty="0">
              <a:latin typeface="Calibri" panose="020F0502020204030204" pitchFamily="34" charset="0"/>
              <a:ea typeface="Cambria" panose="02040503050406030204" pitchFamily="18" charset="0"/>
              <a:cs typeface="Calibri" panose="020F0502020204030204" pitchFamily="34" charset="0"/>
            </a:endParaRPr>
          </a:p>
        </p:txBody>
      </p:sp>
      <p:sp>
        <p:nvSpPr>
          <p:cNvPr id="14" name="TextBox 13"/>
          <p:cNvSpPr txBox="1"/>
          <p:nvPr/>
        </p:nvSpPr>
        <p:spPr>
          <a:xfrm>
            <a:off x="4835228" y="11345696"/>
            <a:ext cx="30940668" cy="5967596"/>
          </a:xfrm>
          <a:prstGeom prst="rect">
            <a:avLst/>
          </a:prstGeom>
          <a:noFill/>
        </p:spPr>
        <p:txBody>
          <a:bodyPr wrap="square" rtlCol="0">
            <a:spAutoFit/>
          </a:bodyPr>
          <a:lstStyle/>
          <a:p>
            <a:pPr indent="450215" algn="just">
              <a:lnSpc>
                <a:spcPct val="107000"/>
              </a:lnSpc>
              <a:spcAft>
                <a:spcPts val="800"/>
              </a:spcAft>
            </a:pPr>
            <a:r>
              <a:rPr lang="ru-RU" sz="7200" i="1" dirty="0">
                <a:solidFill>
                  <a:srgbClr val="FF0000"/>
                </a:solidFill>
                <a:latin typeface="Calibri" panose="020F0502020204030204" pitchFamily="34" charset="0"/>
                <a:ea typeface="Cambria" panose="02040503050406030204" pitchFamily="18" charset="0"/>
                <a:cs typeface="Calibri" panose="020F0502020204030204" pitchFamily="34" charset="0"/>
              </a:rPr>
              <a:t>Однако, несмотря на то, что таможенная стоимость ввозимых товаров соответствует минимальным требованиям для применения 1-го метода (имеется договор купли-продажи и указан ИДН договора в графе С ГТД), ГТД представляется с таможенной стоимостью, рассчитанной по методу 6.1 без использования 1-го метода.</a:t>
            </a:r>
          </a:p>
        </p:txBody>
      </p:sp>
      <p:sp>
        <p:nvSpPr>
          <p:cNvPr id="2" name="Прямоугольник 1">
            <a:extLst>
              <a:ext uri="{FF2B5EF4-FFF2-40B4-BE49-F238E27FC236}">
                <a16:creationId xmlns:a16="http://schemas.microsoft.com/office/drawing/2014/main" id="{8E0FD95F-629D-EB2C-B668-F6182FC58CCA}"/>
              </a:ext>
            </a:extLst>
          </p:cNvPr>
          <p:cNvSpPr/>
          <p:nvPr/>
        </p:nvSpPr>
        <p:spPr>
          <a:xfrm>
            <a:off x="4835228" y="16863050"/>
            <a:ext cx="25531893" cy="1446550"/>
          </a:xfrm>
          <a:prstGeom prst="rect">
            <a:avLst/>
          </a:prstGeom>
        </p:spPr>
        <p:txBody>
          <a:bodyPr wrap="square">
            <a:spAutoFit/>
          </a:bodyPr>
          <a:lstStyle/>
          <a:p>
            <a:pPr algn="just"/>
            <a:r>
              <a:rPr lang="ru-RU" sz="8800" b="1" dirty="0">
                <a:solidFill>
                  <a:srgbClr val="00B05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Рекомендация:</a:t>
            </a:r>
            <a:endParaRPr lang="ru-RU" sz="8800" dirty="0">
              <a:solidFill>
                <a:srgbClr val="00B050"/>
              </a:solidFill>
              <a:latin typeface="Calibri" panose="020F0502020204030204" pitchFamily="34"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D9E69E5A-9327-8768-F54B-2C808E83EADA}"/>
              </a:ext>
            </a:extLst>
          </p:cNvPr>
          <p:cNvSpPr txBox="1"/>
          <p:nvPr/>
        </p:nvSpPr>
        <p:spPr>
          <a:xfrm>
            <a:off x="4466673" y="18289045"/>
            <a:ext cx="30940668" cy="9140964"/>
          </a:xfrm>
          <a:prstGeom prst="rect">
            <a:avLst/>
          </a:prstGeom>
          <a:noFill/>
        </p:spPr>
        <p:txBody>
          <a:bodyPr wrap="square" rtlCol="0">
            <a:spAutoFit/>
          </a:bodyPr>
          <a:lstStyle/>
          <a:p>
            <a:pPr marL="1143000" indent="-1143000" algn="just">
              <a:buFontTx/>
              <a:buChar char="-"/>
            </a:pPr>
            <a:r>
              <a:rPr lang="ru-RU" sz="8400" dirty="0">
                <a:latin typeface="Calibri" panose="020F0502020204030204" pitchFamily="34" charset="0"/>
                <a:ea typeface="Cambria" panose="02040503050406030204" pitchFamily="18" charset="0"/>
                <a:cs typeface="Calibri" panose="020F0502020204030204" pitchFamily="34" charset="0"/>
              </a:rPr>
              <a:t>обеспечить соблюдение требований метода при применении методов определения таможенной стоимости;</a:t>
            </a:r>
          </a:p>
          <a:p>
            <a:pPr marL="1143000" indent="-1143000" algn="just">
              <a:buFontTx/>
              <a:buChar char="-"/>
            </a:pPr>
            <a:r>
              <a:rPr lang="ru-RU" sz="8400" dirty="0">
                <a:latin typeface="Calibri" panose="020F0502020204030204" pitchFamily="34" charset="0"/>
                <a:ea typeface="Cambria" panose="02040503050406030204" pitchFamily="18" charset="0"/>
                <a:cs typeface="Calibri" panose="020F0502020204030204" pitchFamily="34" charset="0"/>
              </a:rPr>
              <a:t>широко применять метод 1 определения таможенной стоимости, использование метода 6.1 допустимо только в случаях отсутствия внешнеторгового договора;</a:t>
            </a:r>
          </a:p>
          <a:p>
            <a:pPr marL="1143000" indent="-1143000" algn="just">
              <a:buFontTx/>
              <a:buChar char="-"/>
            </a:pPr>
            <a:r>
              <a:rPr lang="ru-RU" sz="8400" dirty="0">
                <a:latin typeface="Calibri" panose="020F0502020204030204" pitchFamily="34" charset="0"/>
                <a:ea typeface="Cambria" panose="02040503050406030204" pitchFamily="18" charset="0"/>
                <a:cs typeface="Calibri" panose="020F0502020204030204" pitchFamily="34" charset="0"/>
              </a:rPr>
              <a:t>строго соблюдать последовательность методов определения таможенной стоимости</a:t>
            </a:r>
          </a:p>
        </p:txBody>
      </p:sp>
      <p:pic>
        <p:nvPicPr>
          <p:cNvPr id="1026" name="Picture 2" descr="Таможенная декларация. Пассажирская, грузовая таможенная декларация на  товары, порядок заполнения, образец">
            <a:extLst>
              <a:ext uri="{FF2B5EF4-FFF2-40B4-BE49-F238E27FC236}">
                <a16:creationId xmlns:a16="http://schemas.microsoft.com/office/drawing/2014/main" id="{ECA48C41-E302-0E6E-7D59-7DD7B17397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37755" y="11411104"/>
            <a:ext cx="14252505" cy="14949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0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Налоговые льготы для программистов: за и против"/>
          <p:cNvPicPr>
            <a:picLocks noChangeAspect="1" noChangeArrowheads="1"/>
          </p:cNvPicPr>
          <p:nvPr/>
        </p:nvPicPr>
        <p:blipFill rotWithShape="1">
          <a:blip r:embed="rId3">
            <a:lum bright="70000" contrast="-70000"/>
            <a:extLst>
              <a:ext uri="{BEBA8EAE-BF5A-486C-A8C5-ECC9F3942E4B}">
                <a14:imgProps xmlns:a14="http://schemas.microsoft.com/office/drawing/2010/main">
                  <a14:imgLayer r:embed="rId4">
                    <a14:imgEffect>
                      <a14:sharpenSoften amount="-6000"/>
                    </a14:imgEffect>
                  </a14:imgLayer>
                </a14:imgProps>
              </a:ext>
              <a:ext uri="{28A0092B-C50C-407E-A947-70E740481C1C}">
                <a14:useLocalDpi xmlns:a14="http://schemas.microsoft.com/office/drawing/2010/main" val="0"/>
              </a:ext>
            </a:extLst>
          </a:blip>
          <a:srcRect t="10253"/>
          <a:stretch/>
        </p:blipFill>
        <p:spPr bwMode="auto">
          <a:xfrm>
            <a:off x="0" y="2965253"/>
            <a:ext cx="51120676" cy="25789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30" name="Прямая соединительная линия 29"/>
          <p:cNvCxnSpPr/>
          <p:nvPr/>
        </p:nvCxnSpPr>
        <p:spPr>
          <a:xfrm flipV="1">
            <a:off x="3874468" y="259707"/>
            <a:ext cx="0" cy="28494681"/>
          </a:xfrm>
          <a:prstGeom prst="line">
            <a:avLst/>
          </a:prstGeom>
          <a:ln w="304800"/>
        </p:spPr>
        <p:style>
          <a:lnRef idx="1">
            <a:schemeClr val="accent1"/>
          </a:lnRef>
          <a:fillRef idx="0">
            <a:schemeClr val="accent1"/>
          </a:fillRef>
          <a:effectRef idx="0">
            <a:schemeClr val="accent1"/>
          </a:effectRef>
          <a:fontRef idx="minor">
            <a:schemeClr val="tx1"/>
          </a:fontRef>
        </p:style>
      </p:cxnSp>
      <p:pic>
        <p:nvPicPr>
          <p:cNvPr id="72" name="Рисунок 71"/>
          <p:cNvPicPr>
            <a:picLocks noChangeAspect="1"/>
          </p:cNvPicPr>
          <p:nvPr/>
        </p:nvPicPr>
        <p:blipFill rotWithShape="1">
          <a:blip r:embed="rId5" cstate="print">
            <a:extLst>
              <a:ext uri="{28A0092B-C50C-407E-A947-70E740481C1C}">
                <a14:useLocalDpi xmlns:a14="http://schemas.microsoft.com/office/drawing/2010/main" val="0"/>
              </a:ext>
            </a:extLst>
          </a:blip>
          <a:srcRect t="50000"/>
          <a:stretch/>
        </p:blipFill>
        <p:spPr>
          <a:xfrm>
            <a:off x="0" y="45489"/>
            <a:ext cx="51120676" cy="5930619"/>
          </a:xfrm>
          <a:prstGeom prst="rect">
            <a:avLst/>
          </a:prstGeom>
        </p:spPr>
      </p:pic>
      <p:grpSp>
        <p:nvGrpSpPr>
          <p:cNvPr id="71" name="Группа 70"/>
          <p:cNvGrpSpPr/>
          <p:nvPr/>
        </p:nvGrpSpPr>
        <p:grpSpPr>
          <a:xfrm>
            <a:off x="4730695" y="4391058"/>
            <a:ext cx="28231487" cy="1631216"/>
            <a:chOff x="9871351" y="-6885190"/>
            <a:chExt cx="36283320" cy="1837075"/>
          </a:xfrm>
        </p:grpSpPr>
        <p:sp>
          <p:nvSpPr>
            <p:cNvPr id="21" name="Прямоугольник 20">
              <a:extLst>
                <a:ext uri="{FF2B5EF4-FFF2-40B4-BE49-F238E27FC236}">
                  <a16:creationId xmlns:a16="http://schemas.microsoft.com/office/drawing/2014/main" id="{61189AE0-10D8-4336-BEF5-0D89D5B9B3D7}"/>
                </a:ext>
              </a:extLst>
            </p:cNvPr>
            <p:cNvSpPr/>
            <p:nvPr/>
          </p:nvSpPr>
          <p:spPr>
            <a:xfrm>
              <a:off x="10812213" y="-6885190"/>
              <a:ext cx="35342458" cy="1837075"/>
            </a:xfrm>
            <a:prstGeom prst="rect">
              <a:avLst/>
            </a:prstGeom>
          </p:spPr>
          <p:txBody>
            <a:bodyPr wrap="square">
              <a:spAutoFit/>
            </a:bodyPr>
            <a:lstStyle/>
            <a:p>
              <a:endParaRPr lang="ru-RU" sz="10000" b="1" dirty="0">
                <a:solidFill>
                  <a:schemeClr val="accent1">
                    <a:lumMod val="50000"/>
                  </a:schemeClr>
                </a:solidFill>
                <a:latin typeface="Bahnschrift SemiBold SemiConden" panose="020B0502040204020203" pitchFamily="34" charset="0"/>
              </a:endParaRPr>
            </a:p>
          </p:txBody>
        </p:sp>
        <p:cxnSp>
          <p:nvCxnSpPr>
            <p:cNvPr id="50" name="Прямая соединительная линия 49">
              <a:extLst>
                <a:ext uri="{FF2B5EF4-FFF2-40B4-BE49-F238E27FC236}">
                  <a16:creationId xmlns:a16="http://schemas.microsoft.com/office/drawing/2014/main" id="{48D51ED4-4CF0-4523-97AC-EF908C7E5CCB}"/>
                </a:ext>
              </a:extLst>
            </p:cNvPr>
            <p:cNvCxnSpPr>
              <a:cxnSpLocks/>
            </p:cNvCxnSpPr>
            <p:nvPr/>
          </p:nvCxnSpPr>
          <p:spPr>
            <a:xfrm flipH="1" flipV="1">
              <a:off x="9871351" y="-5118445"/>
              <a:ext cx="31968025" cy="18338"/>
            </a:xfrm>
            <a:prstGeom prst="line">
              <a:avLst/>
            </a:prstGeom>
            <a:ln/>
          </p:spPr>
          <p:style>
            <a:lnRef idx="1">
              <a:schemeClr val="accent5"/>
            </a:lnRef>
            <a:fillRef idx="0">
              <a:schemeClr val="accent5"/>
            </a:fillRef>
            <a:effectRef idx="0">
              <a:schemeClr val="accent5"/>
            </a:effectRef>
            <a:fontRef idx="minor">
              <a:schemeClr val="tx1"/>
            </a:fontRef>
          </p:style>
        </p:cxnSp>
      </p:grpSp>
      <p:sp>
        <p:nvSpPr>
          <p:cNvPr id="4" name="Равнобедренный треугольник 3"/>
          <p:cNvSpPr/>
          <p:nvPr/>
        </p:nvSpPr>
        <p:spPr>
          <a:xfrm rot="5400000">
            <a:off x="2938114" y="5304857"/>
            <a:ext cx="1701183" cy="73287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a:extLst>
              <a:ext uri="{FF2B5EF4-FFF2-40B4-BE49-F238E27FC236}">
                <a16:creationId xmlns:a16="http://schemas.microsoft.com/office/drawing/2014/main" id="{61189AE0-10D8-4336-BEF5-0D89D5B9B3D7}"/>
              </a:ext>
            </a:extLst>
          </p:cNvPr>
          <p:cNvSpPr/>
          <p:nvPr/>
        </p:nvSpPr>
        <p:spPr>
          <a:xfrm>
            <a:off x="4730695" y="6190160"/>
            <a:ext cx="42136020" cy="2800767"/>
          </a:xfrm>
          <a:prstGeom prst="rect">
            <a:avLst/>
          </a:prstGeom>
        </p:spPr>
        <p:txBody>
          <a:bodyPr wrap="square">
            <a:spAutoFit/>
          </a:bodyPr>
          <a:lstStyle/>
          <a:p>
            <a:pPr algn="just"/>
            <a:r>
              <a:rPr lang="ru-RU" sz="8800" dirty="0">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Минимальное требование для использования метода 1 заключается в том, что товары должны быть импортированы в соответствии с внешнеторговым соглашением</a:t>
            </a:r>
            <a:endParaRPr lang="ru-RU" sz="8800" dirty="0">
              <a:latin typeface="Calibri" panose="020F0502020204030204" pitchFamily="34" charset="0"/>
              <a:ea typeface="Cambria" panose="02040503050406030204" pitchFamily="18" charset="0"/>
              <a:cs typeface="Calibri" panose="020F0502020204030204" pitchFamily="34" charset="0"/>
            </a:endParaRPr>
          </a:p>
        </p:txBody>
      </p:sp>
      <p:sp>
        <p:nvSpPr>
          <p:cNvPr id="8" name="TextBox 7"/>
          <p:cNvSpPr txBox="1"/>
          <p:nvPr/>
        </p:nvSpPr>
        <p:spPr>
          <a:xfrm>
            <a:off x="4835306" y="4222279"/>
            <a:ext cx="45324533" cy="1569660"/>
          </a:xfrm>
          <a:prstGeom prst="rect">
            <a:avLst/>
          </a:prstGeom>
          <a:noFill/>
        </p:spPr>
        <p:txBody>
          <a:bodyPr wrap="square" rtlCol="0">
            <a:spAutoFit/>
          </a:bodyPr>
          <a:lstStyle/>
          <a:p>
            <a:r>
              <a:rPr lang="ru-RU" sz="9600" b="0" i="0" dirty="0">
                <a:solidFill>
                  <a:srgbClr val="202124"/>
                </a:solidFill>
                <a:effectLst/>
                <a:latin typeface="arial" panose="020B0604020202020204" pitchFamily="34" charset="0"/>
              </a:rPr>
              <a:t>Ошибки в соблюдении методологии таможенной стоимости</a:t>
            </a:r>
            <a:endParaRPr lang="ru-RU" sz="9600" b="1" dirty="0">
              <a:latin typeface="Calibri" panose="020F0502020204030204" pitchFamily="34" charset="0"/>
              <a:ea typeface="Cambria" panose="02040503050406030204" pitchFamily="18" charset="0"/>
              <a:cs typeface="Calibri" panose="020F0502020204030204" pitchFamily="34" charset="0"/>
            </a:endParaRPr>
          </a:p>
        </p:txBody>
      </p:sp>
      <p:sp>
        <p:nvSpPr>
          <p:cNvPr id="14" name="TextBox 13"/>
          <p:cNvSpPr txBox="1"/>
          <p:nvPr/>
        </p:nvSpPr>
        <p:spPr>
          <a:xfrm>
            <a:off x="5462763" y="10932203"/>
            <a:ext cx="27651626" cy="62478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ru-RU" altLang="ru-RU" sz="8000" i="1" dirty="0">
                <a:solidFill>
                  <a:srgbClr val="FF0000"/>
                </a:solidFill>
                <a:latin typeface="Calibri" panose="020F0502020204030204" pitchFamily="34" charset="0"/>
                <a:ea typeface="Cambria" panose="02040503050406030204" pitchFamily="18" charset="0"/>
                <a:cs typeface="Calibri" panose="020F0502020204030204" pitchFamily="34" charset="0"/>
              </a:rPr>
              <a:t>Однако, при отсутствии внешнеторгового договора и несоответствии характера сделки и характера перевозки товаров требованиям для применения 1-го метода таможенная стоимость все равно предоставляется по 1-му методу </a:t>
            </a:r>
          </a:p>
        </p:txBody>
      </p:sp>
      <p:sp>
        <p:nvSpPr>
          <p:cNvPr id="16" name="Прямоугольник 15">
            <a:extLst>
              <a:ext uri="{FF2B5EF4-FFF2-40B4-BE49-F238E27FC236}">
                <a16:creationId xmlns:a16="http://schemas.microsoft.com/office/drawing/2014/main" id="{0F6F20B4-E203-B71D-67C9-8138541A8519}"/>
              </a:ext>
            </a:extLst>
          </p:cNvPr>
          <p:cNvSpPr/>
          <p:nvPr/>
        </p:nvSpPr>
        <p:spPr>
          <a:xfrm>
            <a:off x="4835306" y="17557131"/>
            <a:ext cx="25531893" cy="1446550"/>
          </a:xfrm>
          <a:prstGeom prst="rect">
            <a:avLst/>
          </a:prstGeom>
        </p:spPr>
        <p:txBody>
          <a:bodyPr wrap="square">
            <a:spAutoFit/>
          </a:bodyPr>
          <a:lstStyle/>
          <a:p>
            <a:pPr algn="just"/>
            <a:r>
              <a:rPr lang="ru-RU" sz="8800" b="1" dirty="0">
                <a:solidFill>
                  <a:srgbClr val="00B05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Рекомендация:</a:t>
            </a:r>
            <a:endParaRPr lang="ru-RU" sz="8800" dirty="0">
              <a:solidFill>
                <a:srgbClr val="00B050"/>
              </a:solidFill>
              <a:latin typeface="Calibri" panose="020F0502020204030204" pitchFamily="34" charset="0"/>
              <a:ea typeface="Cambria" panose="02040503050406030204" pitchFamily="18" charset="0"/>
              <a:cs typeface="Calibri" panose="020F0502020204030204" pitchFamily="34" charset="0"/>
            </a:endParaRPr>
          </a:p>
        </p:txBody>
      </p:sp>
      <p:sp>
        <p:nvSpPr>
          <p:cNvPr id="18" name="TextBox 17">
            <a:extLst>
              <a:ext uri="{FF2B5EF4-FFF2-40B4-BE49-F238E27FC236}">
                <a16:creationId xmlns:a16="http://schemas.microsoft.com/office/drawing/2014/main" id="{6734C2AF-9FAE-DBDC-27FB-59CDD82CDE3B}"/>
              </a:ext>
            </a:extLst>
          </p:cNvPr>
          <p:cNvSpPr txBox="1"/>
          <p:nvPr/>
        </p:nvSpPr>
        <p:spPr>
          <a:xfrm>
            <a:off x="4592512" y="19214456"/>
            <a:ext cx="27651626" cy="6555641"/>
          </a:xfrm>
          <a:prstGeom prst="rect">
            <a:avLst/>
          </a:prstGeom>
          <a:noFill/>
        </p:spPr>
        <p:txBody>
          <a:bodyPr wrap="square" rtlCol="0">
            <a:spAutoFit/>
          </a:bodyPr>
          <a:lstStyle/>
          <a:p>
            <a:pPr marL="1143000" indent="-1143000" algn="just">
              <a:buFontTx/>
              <a:buChar char="-"/>
            </a:pPr>
            <a:r>
              <a:rPr lang="ru-RU" sz="8400" dirty="0">
                <a:latin typeface="Calibri" panose="020F0502020204030204" pitchFamily="34" charset="0"/>
                <a:ea typeface="Cambria" panose="02040503050406030204" pitchFamily="18" charset="0"/>
                <a:cs typeface="Calibri" panose="020F0502020204030204" pitchFamily="34" charset="0"/>
              </a:rPr>
              <a:t>обеспечить соблюдение требований метода при применении методов определения таможенной стоимости;</a:t>
            </a:r>
          </a:p>
          <a:p>
            <a:pPr marL="1143000" indent="-1143000" algn="just">
              <a:buFontTx/>
              <a:buChar char="-"/>
            </a:pPr>
            <a:r>
              <a:rPr lang="ru-RU" sz="8400" dirty="0">
                <a:latin typeface="Calibri" panose="020F0502020204030204" pitchFamily="34" charset="0"/>
                <a:ea typeface="Cambria" panose="02040503050406030204" pitchFamily="18" charset="0"/>
                <a:cs typeface="Calibri" panose="020F0502020204030204" pitchFamily="34" charset="0"/>
              </a:rPr>
              <a:t>строгое соблюдать последовательность методов определения таможенной стоимости</a:t>
            </a:r>
          </a:p>
        </p:txBody>
      </p:sp>
      <p:pic>
        <p:nvPicPr>
          <p:cNvPr id="3" name="Рисунок 2">
            <a:extLst>
              <a:ext uri="{FF2B5EF4-FFF2-40B4-BE49-F238E27FC236}">
                <a16:creationId xmlns:a16="http://schemas.microsoft.com/office/drawing/2014/main" id="{B75680DA-3578-F1F2-A3D6-EEB501ABC505}"/>
              </a:ext>
            </a:extLst>
          </p:cNvPr>
          <p:cNvPicPr>
            <a:picLocks noChangeAspect="1"/>
          </p:cNvPicPr>
          <p:nvPr/>
        </p:nvPicPr>
        <p:blipFill>
          <a:blip r:embed="rId6"/>
          <a:stretch>
            <a:fillRect/>
          </a:stretch>
        </p:blipFill>
        <p:spPr>
          <a:xfrm>
            <a:off x="33822028" y="11112049"/>
            <a:ext cx="15822271" cy="14677085"/>
          </a:xfrm>
          <a:prstGeom prst="rect">
            <a:avLst/>
          </a:prstGeom>
        </p:spPr>
      </p:pic>
    </p:spTree>
    <p:extLst>
      <p:ext uri="{BB962C8B-B14F-4D97-AF65-F5344CB8AC3E}">
        <p14:creationId xmlns:p14="http://schemas.microsoft.com/office/powerpoint/2010/main" val="2103390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Налоговые льготы для программистов: за и против"/>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harpenSoften amount="-6000"/>
                    </a14:imgEffect>
                  </a14:imgLayer>
                </a14:imgProps>
              </a:ext>
              <a:ext uri="{28A0092B-C50C-407E-A947-70E740481C1C}">
                <a14:useLocalDpi xmlns:a14="http://schemas.microsoft.com/office/drawing/2010/main" val="0"/>
              </a:ext>
            </a:extLst>
          </a:blip>
          <a:srcRect t="10253"/>
          <a:stretch/>
        </p:blipFill>
        <p:spPr bwMode="auto">
          <a:xfrm>
            <a:off x="115011" y="2965253"/>
            <a:ext cx="51120676" cy="25789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30" name="Прямая соединительная линия 29"/>
          <p:cNvCxnSpPr/>
          <p:nvPr/>
        </p:nvCxnSpPr>
        <p:spPr>
          <a:xfrm flipV="1">
            <a:off x="3874468" y="259707"/>
            <a:ext cx="0" cy="28494681"/>
          </a:xfrm>
          <a:prstGeom prst="line">
            <a:avLst/>
          </a:prstGeom>
          <a:ln w="304800"/>
        </p:spPr>
        <p:style>
          <a:lnRef idx="1">
            <a:schemeClr val="accent1"/>
          </a:lnRef>
          <a:fillRef idx="0">
            <a:schemeClr val="accent1"/>
          </a:fillRef>
          <a:effectRef idx="0">
            <a:schemeClr val="accent1"/>
          </a:effectRef>
          <a:fontRef idx="minor">
            <a:schemeClr val="tx1"/>
          </a:fontRef>
        </p:style>
      </p:cxnSp>
      <p:pic>
        <p:nvPicPr>
          <p:cNvPr id="72" name="Рисунок 71"/>
          <p:cNvPicPr>
            <a:picLocks noChangeAspect="1"/>
          </p:cNvPicPr>
          <p:nvPr/>
        </p:nvPicPr>
        <p:blipFill rotWithShape="1">
          <a:blip r:embed="rId4" cstate="print">
            <a:extLst>
              <a:ext uri="{28A0092B-C50C-407E-A947-70E740481C1C}">
                <a14:useLocalDpi xmlns:a14="http://schemas.microsoft.com/office/drawing/2010/main" val="0"/>
              </a:ext>
            </a:extLst>
          </a:blip>
          <a:srcRect t="50000"/>
          <a:stretch/>
        </p:blipFill>
        <p:spPr>
          <a:xfrm>
            <a:off x="0" y="45489"/>
            <a:ext cx="51120676" cy="5930619"/>
          </a:xfrm>
          <a:prstGeom prst="rect">
            <a:avLst/>
          </a:prstGeom>
        </p:spPr>
      </p:pic>
      <p:grpSp>
        <p:nvGrpSpPr>
          <p:cNvPr id="71" name="Группа 70"/>
          <p:cNvGrpSpPr/>
          <p:nvPr/>
        </p:nvGrpSpPr>
        <p:grpSpPr>
          <a:xfrm>
            <a:off x="4501929" y="4391058"/>
            <a:ext cx="28460253" cy="1631216"/>
            <a:chOff x="9577340" y="-6885190"/>
            <a:chExt cx="36577331" cy="1837075"/>
          </a:xfrm>
        </p:grpSpPr>
        <p:sp>
          <p:nvSpPr>
            <p:cNvPr id="21" name="Прямоугольник 20">
              <a:extLst>
                <a:ext uri="{FF2B5EF4-FFF2-40B4-BE49-F238E27FC236}">
                  <a16:creationId xmlns:a16="http://schemas.microsoft.com/office/drawing/2014/main" id="{61189AE0-10D8-4336-BEF5-0D89D5B9B3D7}"/>
                </a:ext>
              </a:extLst>
            </p:cNvPr>
            <p:cNvSpPr/>
            <p:nvPr/>
          </p:nvSpPr>
          <p:spPr>
            <a:xfrm>
              <a:off x="10812213" y="-6885190"/>
              <a:ext cx="35342458" cy="1837075"/>
            </a:xfrm>
            <a:prstGeom prst="rect">
              <a:avLst/>
            </a:prstGeom>
          </p:spPr>
          <p:txBody>
            <a:bodyPr wrap="square">
              <a:spAutoFit/>
            </a:bodyPr>
            <a:lstStyle/>
            <a:p>
              <a:endParaRPr lang="ru-RU" sz="10000" b="1" dirty="0">
                <a:solidFill>
                  <a:schemeClr val="accent1">
                    <a:lumMod val="50000"/>
                  </a:schemeClr>
                </a:solidFill>
                <a:latin typeface="Bahnschrift SemiBold SemiConden" panose="020B0502040204020203" pitchFamily="34" charset="0"/>
              </a:endParaRPr>
            </a:p>
          </p:txBody>
        </p:sp>
        <p:cxnSp>
          <p:nvCxnSpPr>
            <p:cNvPr id="50" name="Прямая соединительная линия 49">
              <a:extLst>
                <a:ext uri="{FF2B5EF4-FFF2-40B4-BE49-F238E27FC236}">
                  <a16:creationId xmlns:a16="http://schemas.microsoft.com/office/drawing/2014/main" id="{48D51ED4-4CF0-4523-97AC-EF908C7E5CCB}"/>
                </a:ext>
              </a:extLst>
            </p:cNvPr>
            <p:cNvCxnSpPr>
              <a:cxnSpLocks/>
            </p:cNvCxnSpPr>
            <p:nvPr/>
          </p:nvCxnSpPr>
          <p:spPr>
            <a:xfrm flipH="1" flipV="1">
              <a:off x="9577340" y="-6036585"/>
              <a:ext cx="31968025" cy="18338"/>
            </a:xfrm>
            <a:prstGeom prst="line">
              <a:avLst/>
            </a:prstGeom>
            <a:ln/>
          </p:spPr>
          <p:style>
            <a:lnRef idx="1">
              <a:schemeClr val="accent5"/>
            </a:lnRef>
            <a:fillRef idx="0">
              <a:schemeClr val="accent5"/>
            </a:fillRef>
            <a:effectRef idx="0">
              <a:schemeClr val="accent5"/>
            </a:effectRef>
            <a:fontRef idx="minor">
              <a:schemeClr val="tx1"/>
            </a:fontRef>
          </p:style>
        </p:cxnSp>
      </p:grpSp>
      <p:sp>
        <p:nvSpPr>
          <p:cNvPr id="4" name="Равнобедренный треугольник 3"/>
          <p:cNvSpPr/>
          <p:nvPr/>
        </p:nvSpPr>
        <p:spPr>
          <a:xfrm rot="5400000">
            <a:off x="2938113" y="4754739"/>
            <a:ext cx="1701183" cy="73287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a:extLst>
              <a:ext uri="{FF2B5EF4-FFF2-40B4-BE49-F238E27FC236}">
                <a16:creationId xmlns:a16="http://schemas.microsoft.com/office/drawing/2014/main" id="{61189AE0-10D8-4336-BEF5-0D89D5B9B3D7}"/>
              </a:ext>
            </a:extLst>
          </p:cNvPr>
          <p:cNvSpPr/>
          <p:nvPr/>
        </p:nvSpPr>
        <p:spPr>
          <a:xfrm>
            <a:off x="4607339" y="5656238"/>
            <a:ext cx="42136020" cy="2800767"/>
          </a:xfrm>
          <a:prstGeom prst="rect">
            <a:avLst/>
          </a:prstGeom>
        </p:spPr>
        <p:txBody>
          <a:bodyPr wrap="square">
            <a:spAutoFit/>
          </a:bodyPr>
          <a:lstStyle/>
          <a:p>
            <a:pPr algn="just"/>
            <a:r>
              <a:rPr lang="ru-RU" sz="8800" dirty="0">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В соответствии со статьей 318 Таможенного кодекса имеются случаи, когда декларация таможенной стоимости не заполняется</a:t>
            </a:r>
            <a:endParaRPr lang="ru-RU" sz="8800" dirty="0">
              <a:latin typeface="Calibri" panose="020F0502020204030204" pitchFamily="34" charset="0"/>
              <a:ea typeface="Cambria" panose="02040503050406030204" pitchFamily="18" charset="0"/>
              <a:cs typeface="Calibri" panose="020F0502020204030204" pitchFamily="34" charset="0"/>
            </a:endParaRPr>
          </a:p>
        </p:txBody>
      </p:sp>
      <p:sp>
        <p:nvSpPr>
          <p:cNvPr id="8" name="TextBox 7"/>
          <p:cNvSpPr txBox="1"/>
          <p:nvPr/>
        </p:nvSpPr>
        <p:spPr>
          <a:xfrm>
            <a:off x="4835305" y="3691661"/>
            <a:ext cx="45324533" cy="1569660"/>
          </a:xfrm>
          <a:prstGeom prst="rect">
            <a:avLst/>
          </a:prstGeom>
          <a:noFill/>
        </p:spPr>
        <p:txBody>
          <a:bodyPr wrap="square" rtlCol="0">
            <a:spAutoFit/>
          </a:bodyPr>
          <a:lstStyle/>
          <a:p>
            <a:r>
              <a:rPr lang="ru-RU" sz="9600" b="0" i="0" dirty="0">
                <a:solidFill>
                  <a:srgbClr val="202124"/>
                </a:solidFill>
                <a:effectLst/>
                <a:latin typeface="arial" panose="020B0604020202020204" pitchFamily="34" charset="0"/>
              </a:rPr>
              <a:t>Ошибки в соблюдении методологии таможенной стоимости</a:t>
            </a:r>
            <a:endParaRPr lang="ru-RU" sz="9600" b="1" dirty="0">
              <a:latin typeface="Calibri" panose="020F0502020204030204" pitchFamily="34" charset="0"/>
              <a:ea typeface="Cambria" panose="02040503050406030204" pitchFamily="18" charset="0"/>
              <a:cs typeface="Calibri" panose="020F0502020204030204" pitchFamily="34" charset="0"/>
            </a:endParaRPr>
          </a:p>
        </p:txBody>
      </p:sp>
      <p:sp>
        <p:nvSpPr>
          <p:cNvPr id="14" name="TextBox 13"/>
          <p:cNvSpPr txBox="1"/>
          <p:nvPr/>
        </p:nvSpPr>
        <p:spPr>
          <a:xfrm>
            <a:off x="4607339" y="9155952"/>
            <a:ext cx="29141713" cy="6620274"/>
          </a:xfrm>
          <a:prstGeom prst="rect">
            <a:avLst/>
          </a:prstGeom>
          <a:noFill/>
        </p:spPr>
        <p:txBody>
          <a:bodyPr wrap="square" rtlCol="0">
            <a:spAutoFit/>
          </a:bodyPr>
          <a:lstStyle/>
          <a:p>
            <a:pPr indent="450215" algn="just">
              <a:lnSpc>
                <a:spcPct val="107000"/>
              </a:lnSpc>
              <a:spcAft>
                <a:spcPts val="800"/>
              </a:spcAft>
            </a:pPr>
            <a:r>
              <a:rPr lang="ru-RU" sz="8000" i="1" dirty="0">
                <a:solidFill>
                  <a:srgbClr val="FF0000"/>
                </a:solidFill>
                <a:latin typeface="Calibri" panose="020F0502020204030204" pitchFamily="34" charset="0"/>
                <a:ea typeface="Cambria" panose="02040503050406030204" pitchFamily="18" charset="0"/>
                <a:cs typeface="Calibri" panose="020F0502020204030204" pitchFamily="34" charset="0"/>
              </a:rPr>
              <a:t>На основании неё перевозимые товары должны быть освобождены от уплаты таможенных платежей, но бывают случаи подачи ГТД без заполнения ДТС на товары, не полностью освобожденные от уплаты таможенных платежей (в случаях, когда таможенный сбор должен быть уплачен)</a:t>
            </a:r>
            <a:endParaRPr lang="uz-Cyrl-UZ" sz="8000" i="1" dirty="0">
              <a:solidFill>
                <a:srgbClr val="FF0000"/>
              </a:solidFill>
              <a:latin typeface="Calibri" panose="020F0502020204030204" pitchFamily="34"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B89A8598-2912-FDDA-975B-F0E1E9354D54}"/>
              </a:ext>
            </a:extLst>
          </p:cNvPr>
          <p:cNvSpPr txBox="1"/>
          <p:nvPr/>
        </p:nvSpPr>
        <p:spPr>
          <a:xfrm>
            <a:off x="4835305" y="18954270"/>
            <a:ext cx="25179315" cy="6247864"/>
          </a:xfrm>
          <a:prstGeom prst="rect">
            <a:avLst/>
          </a:prstGeom>
          <a:noFill/>
        </p:spPr>
        <p:txBody>
          <a:bodyPr wrap="square" rtlCol="0">
            <a:spAutoFit/>
          </a:bodyPr>
          <a:lstStyle/>
          <a:p>
            <a:pPr marL="1143000" indent="-1143000" algn="just">
              <a:buFontTx/>
              <a:buChar char="-"/>
            </a:pPr>
            <a:r>
              <a:rPr kumimoji="0" lang="ru-RU" altLang="ru-RU" sz="8000" b="0" i="0" u="none" strike="noStrike" cap="none" normalizeH="0" baseline="0" dirty="0">
                <a:ln>
                  <a:noFill/>
                </a:ln>
                <a:solidFill>
                  <a:srgbClr val="202124"/>
                </a:solidFill>
                <a:effectLst/>
                <a:latin typeface="inherit"/>
              </a:rPr>
              <a:t>Соблюдение требований статьи 318 Таможенного кодекса</a:t>
            </a:r>
            <a:r>
              <a:rPr lang="uz-Cyrl-UZ" sz="8000" dirty="0">
                <a:latin typeface="Calibri" panose="020F0502020204030204" pitchFamily="34" charset="0"/>
                <a:ea typeface="Cambria" panose="02040503050406030204" pitchFamily="18" charset="0"/>
                <a:cs typeface="Calibri" panose="020F0502020204030204" pitchFamily="34" charset="0"/>
              </a:rPr>
              <a:t>;</a:t>
            </a:r>
          </a:p>
          <a:p>
            <a:pPr marL="1143000" indent="-1143000" algn="just">
              <a:buFontTx/>
              <a:buChar char="-"/>
            </a:pPr>
            <a:r>
              <a:rPr lang="ru-RU" sz="8000" dirty="0">
                <a:latin typeface="Calibri" panose="020F0502020204030204" pitchFamily="34" charset="0"/>
                <a:ea typeface="Cambria" panose="02040503050406030204" pitchFamily="18" charset="0"/>
                <a:cs typeface="Calibri" panose="020F0502020204030204" pitchFamily="34" charset="0"/>
              </a:rPr>
              <a:t>обеспечение соблюдения требований метода при применении методов определения таможенной стоимости;</a:t>
            </a:r>
          </a:p>
        </p:txBody>
      </p:sp>
      <p:sp>
        <p:nvSpPr>
          <p:cNvPr id="6" name="Прямоугольник 5">
            <a:extLst>
              <a:ext uri="{FF2B5EF4-FFF2-40B4-BE49-F238E27FC236}">
                <a16:creationId xmlns:a16="http://schemas.microsoft.com/office/drawing/2014/main" id="{91A004CD-7DCB-E261-BC29-7AF902334FB7}"/>
              </a:ext>
            </a:extLst>
          </p:cNvPr>
          <p:cNvSpPr/>
          <p:nvPr/>
        </p:nvSpPr>
        <p:spPr>
          <a:xfrm>
            <a:off x="4757607" y="16641973"/>
            <a:ext cx="25531893" cy="1446550"/>
          </a:xfrm>
          <a:prstGeom prst="rect">
            <a:avLst/>
          </a:prstGeom>
        </p:spPr>
        <p:txBody>
          <a:bodyPr wrap="square">
            <a:spAutoFit/>
          </a:bodyPr>
          <a:lstStyle/>
          <a:p>
            <a:pPr algn="just"/>
            <a:r>
              <a:rPr lang="ru-RU" sz="8800" b="1" dirty="0">
                <a:solidFill>
                  <a:srgbClr val="00B05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Рекомендация:</a:t>
            </a:r>
            <a:endParaRPr lang="ru-RU" sz="8800" dirty="0">
              <a:solidFill>
                <a:srgbClr val="00B050"/>
              </a:solidFill>
              <a:latin typeface="Calibri" panose="020F0502020204030204" pitchFamily="34" charset="0"/>
              <a:ea typeface="Cambria" panose="02040503050406030204" pitchFamily="18" charset="0"/>
              <a:cs typeface="Calibri" panose="020F0502020204030204" pitchFamily="34" charset="0"/>
            </a:endParaRPr>
          </a:p>
        </p:txBody>
      </p:sp>
      <p:sp>
        <p:nvSpPr>
          <p:cNvPr id="9" name="Rectangle 2">
            <a:extLst>
              <a:ext uri="{FF2B5EF4-FFF2-40B4-BE49-F238E27FC236}">
                <a16:creationId xmlns:a16="http://schemas.microsoft.com/office/drawing/2014/main" id="{7B357608-2DE3-8D46-51BB-263F84CB243D}"/>
              </a:ext>
            </a:extLst>
          </p:cNvPr>
          <p:cNvSpPr>
            <a:spLocks noChangeArrowheads="1"/>
          </p:cNvSpPr>
          <p:nvPr/>
        </p:nvSpPr>
        <p:spPr bwMode="auto">
          <a:xfrm>
            <a:off x="0" y="144585"/>
            <a:ext cx="65" cy="16802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53958" rIns="0" bIns="-5395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pic>
        <p:nvPicPr>
          <p:cNvPr id="7" name="Рисунок 6">
            <a:extLst>
              <a:ext uri="{FF2B5EF4-FFF2-40B4-BE49-F238E27FC236}">
                <a16:creationId xmlns:a16="http://schemas.microsoft.com/office/drawing/2014/main" id="{A62481AF-430E-76F4-112E-59AF487C5F1F}"/>
              </a:ext>
            </a:extLst>
          </p:cNvPr>
          <p:cNvPicPr>
            <a:picLocks noChangeAspect="1"/>
          </p:cNvPicPr>
          <p:nvPr/>
        </p:nvPicPr>
        <p:blipFill>
          <a:blip r:embed="rId5"/>
          <a:stretch>
            <a:fillRect/>
          </a:stretch>
        </p:blipFill>
        <p:spPr>
          <a:xfrm>
            <a:off x="35498888" y="10292015"/>
            <a:ext cx="13986962" cy="15497120"/>
          </a:xfrm>
          <a:prstGeom prst="rect">
            <a:avLst/>
          </a:prstGeom>
        </p:spPr>
      </p:pic>
    </p:spTree>
    <p:extLst>
      <p:ext uri="{BB962C8B-B14F-4D97-AF65-F5344CB8AC3E}">
        <p14:creationId xmlns:p14="http://schemas.microsoft.com/office/powerpoint/2010/main" val="3334793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Налоговые льготы для программистов: за и против"/>
          <p:cNvPicPr>
            <a:picLocks noChangeAspect="1" noChangeArrowheads="1"/>
          </p:cNvPicPr>
          <p:nvPr/>
        </p:nvPicPr>
        <p:blipFill rotWithShape="1">
          <a:blip r:embed="rId3">
            <a:lum bright="70000" contrast="-70000"/>
            <a:extLst>
              <a:ext uri="{BEBA8EAE-BF5A-486C-A8C5-ECC9F3942E4B}">
                <a14:imgProps xmlns:a14="http://schemas.microsoft.com/office/drawing/2010/main">
                  <a14:imgLayer r:embed="rId4">
                    <a14:imgEffect>
                      <a14:sharpenSoften amount="-6000"/>
                    </a14:imgEffect>
                  </a14:imgLayer>
                </a14:imgProps>
              </a:ext>
              <a:ext uri="{28A0092B-C50C-407E-A947-70E740481C1C}">
                <a14:useLocalDpi xmlns:a14="http://schemas.microsoft.com/office/drawing/2010/main" val="0"/>
              </a:ext>
            </a:extLst>
          </a:blip>
          <a:srcRect t="10253"/>
          <a:stretch/>
        </p:blipFill>
        <p:spPr bwMode="auto">
          <a:xfrm>
            <a:off x="0" y="3125695"/>
            <a:ext cx="51120676" cy="25789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30" name="Прямая соединительная линия 29"/>
          <p:cNvCxnSpPr/>
          <p:nvPr/>
        </p:nvCxnSpPr>
        <p:spPr>
          <a:xfrm flipV="1">
            <a:off x="3874468" y="259707"/>
            <a:ext cx="0" cy="28494681"/>
          </a:xfrm>
          <a:prstGeom prst="line">
            <a:avLst/>
          </a:prstGeom>
          <a:ln w="304800"/>
        </p:spPr>
        <p:style>
          <a:lnRef idx="1">
            <a:schemeClr val="accent1"/>
          </a:lnRef>
          <a:fillRef idx="0">
            <a:schemeClr val="accent1"/>
          </a:fillRef>
          <a:effectRef idx="0">
            <a:schemeClr val="accent1"/>
          </a:effectRef>
          <a:fontRef idx="minor">
            <a:schemeClr val="tx1"/>
          </a:fontRef>
        </p:style>
      </p:cxnSp>
      <p:pic>
        <p:nvPicPr>
          <p:cNvPr id="72" name="Рисунок 71"/>
          <p:cNvPicPr>
            <a:picLocks noChangeAspect="1"/>
          </p:cNvPicPr>
          <p:nvPr/>
        </p:nvPicPr>
        <p:blipFill rotWithShape="1">
          <a:blip r:embed="rId5" cstate="print">
            <a:extLst>
              <a:ext uri="{28A0092B-C50C-407E-A947-70E740481C1C}">
                <a14:useLocalDpi xmlns:a14="http://schemas.microsoft.com/office/drawing/2010/main" val="0"/>
              </a:ext>
            </a:extLst>
          </a:blip>
          <a:srcRect t="50000"/>
          <a:stretch/>
        </p:blipFill>
        <p:spPr>
          <a:xfrm>
            <a:off x="0" y="45489"/>
            <a:ext cx="51120676" cy="5930619"/>
          </a:xfrm>
          <a:prstGeom prst="rect">
            <a:avLst/>
          </a:prstGeom>
        </p:spPr>
      </p:pic>
      <p:grpSp>
        <p:nvGrpSpPr>
          <p:cNvPr id="71" name="Группа 70"/>
          <p:cNvGrpSpPr/>
          <p:nvPr/>
        </p:nvGrpSpPr>
        <p:grpSpPr>
          <a:xfrm>
            <a:off x="4840232" y="4391058"/>
            <a:ext cx="28121950" cy="1631216"/>
            <a:chOff x="10012129" y="-6885190"/>
            <a:chExt cx="36142542" cy="1837075"/>
          </a:xfrm>
        </p:grpSpPr>
        <p:sp>
          <p:nvSpPr>
            <p:cNvPr id="21" name="Прямоугольник 20">
              <a:extLst>
                <a:ext uri="{FF2B5EF4-FFF2-40B4-BE49-F238E27FC236}">
                  <a16:creationId xmlns:a16="http://schemas.microsoft.com/office/drawing/2014/main" id="{61189AE0-10D8-4336-BEF5-0D89D5B9B3D7}"/>
                </a:ext>
              </a:extLst>
            </p:cNvPr>
            <p:cNvSpPr/>
            <p:nvPr/>
          </p:nvSpPr>
          <p:spPr>
            <a:xfrm>
              <a:off x="10812213" y="-6885190"/>
              <a:ext cx="35342458" cy="1837075"/>
            </a:xfrm>
            <a:prstGeom prst="rect">
              <a:avLst/>
            </a:prstGeom>
          </p:spPr>
          <p:txBody>
            <a:bodyPr wrap="square">
              <a:spAutoFit/>
            </a:bodyPr>
            <a:lstStyle/>
            <a:p>
              <a:endParaRPr lang="ru-RU" sz="10000" b="1" dirty="0">
                <a:solidFill>
                  <a:schemeClr val="accent1">
                    <a:lumMod val="50000"/>
                  </a:schemeClr>
                </a:solidFill>
                <a:latin typeface="Bahnschrift SemiBold SemiConden" panose="020B0502040204020203" pitchFamily="34" charset="0"/>
              </a:endParaRPr>
            </a:p>
          </p:txBody>
        </p:sp>
        <p:cxnSp>
          <p:nvCxnSpPr>
            <p:cNvPr id="50" name="Прямая соединительная линия 49">
              <a:extLst>
                <a:ext uri="{FF2B5EF4-FFF2-40B4-BE49-F238E27FC236}">
                  <a16:creationId xmlns:a16="http://schemas.microsoft.com/office/drawing/2014/main" id="{48D51ED4-4CF0-4523-97AC-EF908C7E5CCB}"/>
                </a:ext>
              </a:extLst>
            </p:cNvPr>
            <p:cNvCxnSpPr>
              <a:cxnSpLocks/>
            </p:cNvCxnSpPr>
            <p:nvPr/>
          </p:nvCxnSpPr>
          <p:spPr>
            <a:xfrm flipH="1" flipV="1">
              <a:off x="10012129" y="-5979511"/>
              <a:ext cx="31968025" cy="18338"/>
            </a:xfrm>
            <a:prstGeom prst="line">
              <a:avLst/>
            </a:prstGeom>
            <a:ln/>
          </p:spPr>
          <p:style>
            <a:lnRef idx="1">
              <a:schemeClr val="accent5"/>
            </a:lnRef>
            <a:fillRef idx="0">
              <a:schemeClr val="accent5"/>
            </a:fillRef>
            <a:effectRef idx="0">
              <a:schemeClr val="accent5"/>
            </a:effectRef>
            <a:fontRef idx="minor">
              <a:schemeClr val="tx1"/>
            </a:fontRef>
          </p:style>
        </p:cxnSp>
      </p:grpSp>
      <p:sp>
        <p:nvSpPr>
          <p:cNvPr id="4" name="Равнобедренный треугольник 3"/>
          <p:cNvSpPr/>
          <p:nvPr/>
        </p:nvSpPr>
        <p:spPr>
          <a:xfrm rot="5400000">
            <a:off x="2832312" y="4678445"/>
            <a:ext cx="1701183" cy="65950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a:extLst>
              <a:ext uri="{FF2B5EF4-FFF2-40B4-BE49-F238E27FC236}">
                <a16:creationId xmlns:a16="http://schemas.microsoft.com/office/drawing/2014/main" id="{61189AE0-10D8-4336-BEF5-0D89D5B9B3D7}"/>
              </a:ext>
            </a:extLst>
          </p:cNvPr>
          <p:cNvSpPr/>
          <p:nvPr/>
        </p:nvSpPr>
        <p:spPr>
          <a:xfrm>
            <a:off x="4840232" y="5366922"/>
            <a:ext cx="42136020" cy="1446550"/>
          </a:xfrm>
          <a:prstGeom prst="rect">
            <a:avLst/>
          </a:prstGeom>
        </p:spPr>
        <p:txBody>
          <a:bodyPr wrap="square">
            <a:spAutoFit/>
          </a:bodyPr>
          <a:lstStyle/>
          <a:p>
            <a:pPr algn="just"/>
            <a:r>
              <a:rPr lang="ru-RU" sz="8800" b="1" dirty="0">
                <a:solidFill>
                  <a:srgbClr val="FF000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При применении методов 6.2 и 6.3 допускается ряд недостатков</a:t>
            </a:r>
            <a:endParaRPr lang="ru-RU" sz="8800" dirty="0">
              <a:latin typeface="Calibri" panose="020F0502020204030204" pitchFamily="34" charset="0"/>
              <a:ea typeface="Cambria" panose="02040503050406030204" pitchFamily="18" charset="0"/>
              <a:cs typeface="Calibri" panose="020F0502020204030204" pitchFamily="34" charset="0"/>
            </a:endParaRPr>
          </a:p>
        </p:txBody>
      </p:sp>
      <p:sp>
        <p:nvSpPr>
          <p:cNvPr id="8" name="TextBox 7"/>
          <p:cNvSpPr txBox="1"/>
          <p:nvPr/>
        </p:nvSpPr>
        <p:spPr>
          <a:xfrm>
            <a:off x="5110184" y="3438536"/>
            <a:ext cx="45324533" cy="1569660"/>
          </a:xfrm>
          <a:prstGeom prst="rect">
            <a:avLst/>
          </a:prstGeom>
          <a:noFill/>
        </p:spPr>
        <p:txBody>
          <a:bodyPr wrap="square" rtlCol="0">
            <a:spAutoFit/>
          </a:bodyPr>
          <a:lstStyle/>
          <a:p>
            <a:r>
              <a:rPr lang="ru-RU" sz="9600" b="0" i="0" dirty="0">
                <a:solidFill>
                  <a:srgbClr val="202124"/>
                </a:solidFill>
                <a:effectLst/>
                <a:latin typeface="arial" panose="020B0604020202020204" pitchFamily="34" charset="0"/>
              </a:rPr>
              <a:t>Ошибки в соблюдении методологии таможенной стоимости</a:t>
            </a:r>
            <a:endParaRPr lang="ru-RU" sz="9600" b="1" dirty="0">
              <a:latin typeface="Calibri" panose="020F0502020204030204" pitchFamily="34" charset="0"/>
              <a:ea typeface="Cambria" panose="02040503050406030204" pitchFamily="18" charset="0"/>
              <a:cs typeface="Calibri" panose="020F0502020204030204" pitchFamily="34" charset="0"/>
            </a:endParaRPr>
          </a:p>
        </p:txBody>
      </p:sp>
      <p:sp>
        <p:nvSpPr>
          <p:cNvPr id="14" name="TextBox 13"/>
          <p:cNvSpPr txBox="1"/>
          <p:nvPr/>
        </p:nvSpPr>
        <p:spPr>
          <a:xfrm>
            <a:off x="4840232" y="7132925"/>
            <a:ext cx="44575468" cy="8725081"/>
          </a:xfrm>
          <a:prstGeom prst="rect">
            <a:avLst/>
          </a:prstGeom>
          <a:noFill/>
        </p:spPr>
        <p:txBody>
          <a:bodyPr wrap="square" rtlCol="0">
            <a:spAutoFit/>
          </a:bodyPr>
          <a:lstStyle/>
          <a:p>
            <a:pPr indent="450215" algn="just">
              <a:lnSpc>
                <a:spcPct val="107000"/>
              </a:lnSpc>
              <a:spcAft>
                <a:spcPts val="800"/>
              </a:spcAft>
            </a:pPr>
            <a:r>
              <a:rPr lang="ru-RU" sz="7000" i="1" dirty="0">
                <a:solidFill>
                  <a:srgbClr val="FF0000"/>
                </a:solidFill>
                <a:latin typeface="Calibri" panose="020F0502020204030204" pitchFamily="34" charset="0"/>
                <a:ea typeface="Cambria" panose="02040503050406030204" pitchFamily="18" charset="0"/>
                <a:cs typeface="Calibri" panose="020F0502020204030204" pitchFamily="34" charset="0"/>
              </a:rPr>
              <a:t>- неправильное использование бюллетеня ценовой информации;</a:t>
            </a:r>
          </a:p>
          <a:p>
            <a:pPr indent="450215" algn="just">
              <a:lnSpc>
                <a:spcPct val="107000"/>
              </a:lnSpc>
              <a:spcAft>
                <a:spcPts val="800"/>
              </a:spcAft>
            </a:pPr>
            <a:r>
              <a:rPr lang="ru-RU" sz="7000" i="1" dirty="0">
                <a:solidFill>
                  <a:srgbClr val="FF0000"/>
                </a:solidFill>
                <a:latin typeface="Calibri" panose="020F0502020204030204" pitchFamily="34" charset="0"/>
                <a:ea typeface="Cambria" panose="02040503050406030204" pitchFamily="18" charset="0"/>
                <a:cs typeface="Calibri" panose="020F0502020204030204" pitchFamily="34" charset="0"/>
              </a:rPr>
              <a:t>- использование метода 6 вместо использования методов 2 и 3 без соблюдения последовательности методов;</a:t>
            </a:r>
          </a:p>
          <a:p>
            <a:pPr indent="450215" algn="just">
              <a:lnSpc>
                <a:spcPct val="107000"/>
              </a:lnSpc>
              <a:spcAft>
                <a:spcPts val="800"/>
              </a:spcAft>
            </a:pPr>
            <a:r>
              <a:rPr lang="ru-RU" sz="7000" i="1" dirty="0">
                <a:solidFill>
                  <a:srgbClr val="FF0000"/>
                </a:solidFill>
                <a:latin typeface="Calibri" panose="020F0502020204030204" pitchFamily="34" charset="0"/>
                <a:ea typeface="Cambria" panose="02040503050406030204" pitchFamily="18" charset="0"/>
                <a:cs typeface="Calibri" panose="020F0502020204030204" pitchFamily="34" charset="0"/>
              </a:rPr>
              <a:t>- на основе льготных товаров;</a:t>
            </a:r>
          </a:p>
          <a:p>
            <a:pPr indent="450215" algn="just">
              <a:lnSpc>
                <a:spcPct val="107000"/>
              </a:lnSpc>
              <a:spcAft>
                <a:spcPts val="800"/>
              </a:spcAft>
            </a:pPr>
            <a:r>
              <a:rPr lang="ru-RU" sz="7000" i="1" dirty="0">
                <a:solidFill>
                  <a:srgbClr val="FF0000"/>
                </a:solidFill>
                <a:latin typeface="Calibri" panose="020F0502020204030204" pitchFamily="34" charset="0"/>
                <a:ea typeface="Cambria" panose="02040503050406030204" pitchFamily="18" charset="0"/>
                <a:cs typeface="Calibri" panose="020F0502020204030204" pitchFamily="34" charset="0"/>
              </a:rPr>
              <a:t>- на основании товаров, зарегистрированных в режиме, отличном от импорта;</a:t>
            </a:r>
          </a:p>
          <a:p>
            <a:pPr indent="450215" algn="just">
              <a:lnSpc>
                <a:spcPct val="107000"/>
              </a:lnSpc>
              <a:spcAft>
                <a:spcPts val="800"/>
              </a:spcAft>
            </a:pPr>
            <a:r>
              <a:rPr lang="ru-RU" sz="7000" i="1" dirty="0">
                <a:solidFill>
                  <a:srgbClr val="FF0000"/>
                </a:solidFill>
                <a:latin typeface="Calibri" panose="020F0502020204030204" pitchFamily="34" charset="0"/>
                <a:ea typeface="Cambria" panose="02040503050406030204" pitchFamily="18" charset="0"/>
                <a:cs typeface="Calibri" panose="020F0502020204030204" pitchFamily="34" charset="0"/>
              </a:rPr>
              <a:t>- опора на товар, которого нет в базе данных ГТД;</a:t>
            </a:r>
          </a:p>
          <a:p>
            <a:pPr indent="450215" algn="just">
              <a:lnSpc>
                <a:spcPct val="107000"/>
              </a:lnSpc>
              <a:spcAft>
                <a:spcPts val="800"/>
              </a:spcAft>
            </a:pPr>
            <a:r>
              <a:rPr lang="ru-RU" sz="7000" i="1" dirty="0">
                <a:solidFill>
                  <a:srgbClr val="FF0000"/>
                </a:solidFill>
                <a:latin typeface="Calibri" panose="020F0502020204030204" pitchFamily="34" charset="0"/>
                <a:ea typeface="Cambria" panose="02040503050406030204" pitchFamily="18" charset="0"/>
                <a:cs typeface="Calibri" panose="020F0502020204030204" pitchFamily="34" charset="0"/>
              </a:rPr>
              <a:t>- на основании товара, не соответствующего коду ТН ВЭД;</a:t>
            </a:r>
          </a:p>
          <a:p>
            <a:pPr indent="450215" algn="just">
              <a:lnSpc>
                <a:spcPct val="107000"/>
              </a:lnSpc>
              <a:spcAft>
                <a:spcPts val="800"/>
              </a:spcAft>
            </a:pPr>
            <a:r>
              <a:rPr lang="ru-RU" sz="7000" i="1" dirty="0">
                <a:solidFill>
                  <a:srgbClr val="FF0000"/>
                </a:solidFill>
                <a:latin typeface="Calibri" panose="020F0502020204030204" pitchFamily="34" charset="0"/>
                <a:ea typeface="Cambria" panose="02040503050406030204" pitchFamily="18" charset="0"/>
                <a:cs typeface="Calibri" panose="020F0502020204030204" pitchFamily="34" charset="0"/>
              </a:rPr>
              <a:t>- на основе продукта с резко отличающимся весом единицы продукта.</a:t>
            </a:r>
            <a:endParaRPr lang="uz-Cyrl-UZ" sz="7000" i="1" dirty="0">
              <a:solidFill>
                <a:srgbClr val="FF0000"/>
              </a:solidFill>
              <a:latin typeface="Calibri" panose="020F0502020204030204" pitchFamily="34"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FCF80C1D-43DB-543F-F82D-2A3C17AE8C3C}"/>
              </a:ext>
            </a:extLst>
          </p:cNvPr>
          <p:cNvSpPr txBox="1"/>
          <p:nvPr/>
        </p:nvSpPr>
        <p:spPr>
          <a:xfrm>
            <a:off x="4835228" y="17967328"/>
            <a:ext cx="29141713" cy="10248960"/>
          </a:xfrm>
          <a:prstGeom prst="rect">
            <a:avLst/>
          </a:prstGeom>
          <a:noFill/>
        </p:spPr>
        <p:txBody>
          <a:bodyPr wrap="square" rtlCol="0">
            <a:spAutoFit/>
          </a:bodyPr>
          <a:lstStyle/>
          <a:p>
            <a:pPr marL="857250" indent="-857250" algn="just">
              <a:buFontTx/>
              <a:buChar char="-"/>
            </a:pPr>
            <a:r>
              <a:rPr lang="ru-RU" sz="6000" dirty="0">
                <a:latin typeface="Calibri" panose="020F0502020204030204" pitchFamily="34" charset="0"/>
                <a:ea typeface="Cambria" panose="02040503050406030204" pitchFamily="18" charset="0"/>
                <a:cs typeface="Calibri" panose="020F0502020204030204" pitchFamily="34" charset="0"/>
              </a:rPr>
              <a:t>строгое соблюдение последовательности методов определения таможенной стоимости; </a:t>
            </a:r>
          </a:p>
          <a:p>
            <a:pPr marL="857250" indent="-857250" algn="just">
              <a:buFontTx/>
              <a:buChar char="-"/>
            </a:pPr>
            <a:r>
              <a:rPr lang="ru-RU" sz="6000" dirty="0">
                <a:latin typeface="Calibri" panose="020F0502020204030204" pitchFamily="34" charset="0"/>
                <a:ea typeface="Cambria" panose="02040503050406030204" pitchFamily="18" charset="0"/>
                <a:cs typeface="Calibri" panose="020F0502020204030204" pitchFamily="34" charset="0"/>
              </a:rPr>
              <a:t>обеспечить соблюдение требований метода при применении методов определения таможенной стоимости; </a:t>
            </a:r>
          </a:p>
          <a:p>
            <a:pPr marL="857250" indent="-857250" algn="just">
              <a:buFontTx/>
              <a:buChar char="-"/>
            </a:pPr>
            <a:r>
              <a:rPr lang="ru-RU" sz="6000" dirty="0">
                <a:latin typeface="Calibri" panose="020F0502020204030204" pitchFamily="34" charset="0"/>
                <a:ea typeface="Cambria" panose="02040503050406030204" pitchFamily="18" charset="0"/>
                <a:cs typeface="Calibri" panose="020F0502020204030204" pitchFamily="34" charset="0"/>
              </a:rPr>
              <a:t>в случаях, когда нельзя использовать 1-й метод, использовать следующие методы в соответствии с последовательностью методов, отказавшись от практики перехода непосредственно к резервному методу; </a:t>
            </a:r>
          </a:p>
          <a:p>
            <a:pPr marL="857250" indent="-857250" algn="just">
              <a:buFontTx/>
              <a:buChar char="-"/>
            </a:pPr>
            <a:r>
              <a:rPr lang="ru-RU" sz="6000" dirty="0">
                <a:latin typeface="Calibri" panose="020F0502020204030204" pitchFamily="34" charset="0"/>
                <a:ea typeface="Cambria" panose="02040503050406030204" pitchFamily="18" charset="0"/>
                <a:cs typeface="Calibri" panose="020F0502020204030204" pitchFamily="34" charset="0"/>
              </a:rPr>
              <a:t>обеспечить ссылку на надежные источники при использовании резервного метода; </a:t>
            </a:r>
          </a:p>
          <a:p>
            <a:pPr marL="857250" indent="-857250" algn="just">
              <a:buFontTx/>
              <a:buChar char="-"/>
            </a:pPr>
            <a:r>
              <a:rPr lang="ru-RU" sz="6000" dirty="0">
                <a:latin typeface="Calibri" panose="020F0502020204030204" pitchFamily="34" charset="0"/>
                <a:ea typeface="Cambria" panose="02040503050406030204" pitchFamily="18" charset="0"/>
                <a:cs typeface="Calibri" panose="020F0502020204030204" pitchFamily="34" charset="0"/>
              </a:rPr>
              <a:t>неукоснительное соблюдение установленной законодательством разумной строгости при использовании резервного метода и отказ от практики отнесения к товарам, очищенным по методам 6.2 и 6.3. </a:t>
            </a:r>
          </a:p>
        </p:txBody>
      </p:sp>
      <p:sp>
        <p:nvSpPr>
          <p:cNvPr id="5" name="Прямоугольник 4">
            <a:extLst>
              <a:ext uri="{FF2B5EF4-FFF2-40B4-BE49-F238E27FC236}">
                <a16:creationId xmlns:a16="http://schemas.microsoft.com/office/drawing/2014/main" id="{AF6E88EE-E7E9-B8FE-1AFB-E43B903271E0}"/>
              </a:ext>
            </a:extLst>
          </p:cNvPr>
          <p:cNvSpPr/>
          <p:nvPr/>
        </p:nvSpPr>
        <p:spPr>
          <a:xfrm>
            <a:off x="5462765" y="16020262"/>
            <a:ext cx="25531893" cy="1446550"/>
          </a:xfrm>
          <a:prstGeom prst="rect">
            <a:avLst/>
          </a:prstGeom>
        </p:spPr>
        <p:txBody>
          <a:bodyPr wrap="square">
            <a:spAutoFit/>
          </a:bodyPr>
          <a:lstStyle/>
          <a:p>
            <a:pPr algn="just"/>
            <a:r>
              <a:rPr lang="ru-RU" sz="8800" b="1" dirty="0">
                <a:solidFill>
                  <a:srgbClr val="00B05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Рекомендация:</a:t>
            </a:r>
            <a:endParaRPr lang="ru-RU" sz="8800" dirty="0">
              <a:solidFill>
                <a:srgbClr val="00B050"/>
              </a:solidFill>
              <a:latin typeface="Calibri" panose="020F0502020204030204" pitchFamily="34" charset="0"/>
              <a:ea typeface="Cambria" panose="02040503050406030204" pitchFamily="18" charset="0"/>
              <a:cs typeface="Calibri" panose="020F0502020204030204" pitchFamily="34" charset="0"/>
            </a:endParaRPr>
          </a:p>
        </p:txBody>
      </p:sp>
      <p:sp>
        <p:nvSpPr>
          <p:cNvPr id="7" name="Rectangle 2">
            <a:extLst>
              <a:ext uri="{FF2B5EF4-FFF2-40B4-BE49-F238E27FC236}">
                <a16:creationId xmlns:a16="http://schemas.microsoft.com/office/drawing/2014/main" id="{5EDDC8DC-3532-FEA3-BB02-88D71FB7D39C}"/>
              </a:ext>
            </a:extLst>
          </p:cNvPr>
          <p:cNvSpPr>
            <a:spLocks noChangeArrowheads="1"/>
          </p:cNvSpPr>
          <p:nvPr/>
        </p:nvSpPr>
        <p:spPr bwMode="auto">
          <a:xfrm>
            <a:off x="0" y="144585"/>
            <a:ext cx="65" cy="16802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53958" rIns="0" bIns="-5395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pic>
        <p:nvPicPr>
          <p:cNvPr id="6" name="Рисунок 5">
            <a:extLst>
              <a:ext uri="{FF2B5EF4-FFF2-40B4-BE49-F238E27FC236}">
                <a16:creationId xmlns:a16="http://schemas.microsoft.com/office/drawing/2014/main" id="{60266FF9-94CB-86C5-F788-55912A9A7422}"/>
              </a:ext>
            </a:extLst>
          </p:cNvPr>
          <p:cNvPicPr>
            <a:picLocks noChangeAspect="1"/>
          </p:cNvPicPr>
          <p:nvPr/>
        </p:nvPicPr>
        <p:blipFill>
          <a:blip r:embed="rId6"/>
          <a:stretch>
            <a:fillRect/>
          </a:stretch>
        </p:blipFill>
        <p:spPr>
          <a:xfrm>
            <a:off x="36342637" y="12940742"/>
            <a:ext cx="12463461" cy="14034058"/>
          </a:xfrm>
          <a:prstGeom prst="rect">
            <a:avLst/>
          </a:prstGeom>
        </p:spPr>
      </p:pic>
    </p:spTree>
    <p:extLst>
      <p:ext uri="{BB962C8B-B14F-4D97-AF65-F5344CB8AC3E}">
        <p14:creationId xmlns:p14="http://schemas.microsoft.com/office/powerpoint/2010/main" val="3094308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Налоговые льготы для программистов: за и против"/>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harpenSoften amount="-6000"/>
                    </a14:imgEffect>
                  </a14:imgLayer>
                </a14:imgProps>
              </a:ext>
              <a:ext uri="{28A0092B-C50C-407E-A947-70E740481C1C}">
                <a14:useLocalDpi xmlns:a14="http://schemas.microsoft.com/office/drawing/2010/main" val="0"/>
              </a:ext>
            </a:extLst>
          </a:blip>
          <a:srcRect t="10253"/>
          <a:stretch/>
        </p:blipFill>
        <p:spPr bwMode="auto">
          <a:xfrm>
            <a:off x="-1" y="2965253"/>
            <a:ext cx="51120676" cy="25789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30" name="Прямая соединительная линия 29"/>
          <p:cNvCxnSpPr/>
          <p:nvPr/>
        </p:nvCxnSpPr>
        <p:spPr>
          <a:xfrm flipV="1">
            <a:off x="3874468" y="259707"/>
            <a:ext cx="0" cy="28494681"/>
          </a:xfrm>
          <a:prstGeom prst="line">
            <a:avLst/>
          </a:prstGeom>
          <a:ln w="304800"/>
        </p:spPr>
        <p:style>
          <a:lnRef idx="1">
            <a:schemeClr val="accent1"/>
          </a:lnRef>
          <a:fillRef idx="0">
            <a:schemeClr val="accent1"/>
          </a:fillRef>
          <a:effectRef idx="0">
            <a:schemeClr val="accent1"/>
          </a:effectRef>
          <a:fontRef idx="minor">
            <a:schemeClr val="tx1"/>
          </a:fontRef>
        </p:style>
      </p:cxnSp>
      <p:pic>
        <p:nvPicPr>
          <p:cNvPr id="72" name="Рисунок 71"/>
          <p:cNvPicPr>
            <a:picLocks noChangeAspect="1"/>
          </p:cNvPicPr>
          <p:nvPr/>
        </p:nvPicPr>
        <p:blipFill rotWithShape="1">
          <a:blip r:embed="rId4" cstate="print">
            <a:extLst>
              <a:ext uri="{28A0092B-C50C-407E-A947-70E740481C1C}">
                <a14:useLocalDpi xmlns:a14="http://schemas.microsoft.com/office/drawing/2010/main" val="0"/>
              </a:ext>
            </a:extLst>
          </a:blip>
          <a:srcRect t="50000"/>
          <a:stretch/>
        </p:blipFill>
        <p:spPr>
          <a:xfrm>
            <a:off x="0" y="45489"/>
            <a:ext cx="51120676" cy="5930619"/>
          </a:xfrm>
          <a:prstGeom prst="rect">
            <a:avLst/>
          </a:prstGeom>
        </p:spPr>
      </p:pic>
      <p:grpSp>
        <p:nvGrpSpPr>
          <p:cNvPr id="71" name="Группа 70"/>
          <p:cNvGrpSpPr/>
          <p:nvPr/>
        </p:nvGrpSpPr>
        <p:grpSpPr>
          <a:xfrm>
            <a:off x="4308951" y="4391058"/>
            <a:ext cx="28653231" cy="1631216"/>
            <a:chOff x="9329323" y="-6885190"/>
            <a:chExt cx="36825348" cy="1837075"/>
          </a:xfrm>
        </p:grpSpPr>
        <p:sp>
          <p:nvSpPr>
            <p:cNvPr id="21" name="Прямоугольник 20">
              <a:extLst>
                <a:ext uri="{FF2B5EF4-FFF2-40B4-BE49-F238E27FC236}">
                  <a16:creationId xmlns:a16="http://schemas.microsoft.com/office/drawing/2014/main" id="{61189AE0-10D8-4336-BEF5-0D89D5B9B3D7}"/>
                </a:ext>
              </a:extLst>
            </p:cNvPr>
            <p:cNvSpPr/>
            <p:nvPr/>
          </p:nvSpPr>
          <p:spPr>
            <a:xfrm>
              <a:off x="10812213" y="-6885190"/>
              <a:ext cx="35342458" cy="1837075"/>
            </a:xfrm>
            <a:prstGeom prst="rect">
              <a:avLst/>
            </a:prstGeom>
          </p:spPr>
          <p:txBody>
            <a:bodyPr wrap="square">
              <a:spAutoFit/>
            </a:bodyPr>
            <a:lstStyle/>
            <a:p>
              <a:endParaRPr lang="ru-RU" sz="10000" b="1" dirty="0">
                <a:solidFill>
                  <a:schemeClr val="accent1">
                    <a:lumMod val="50000"/>
                  </a:schemeClr>
                </a:solidFill>
                <a:latin typeface="Bahnschrift SemiBold SemiConden" panose="020B0502040204020203" pitchFamily="34" charset="0"/>
              </a:endParaRPr>
            </a:p>
          </p:txBody>
        </p:sp>
        <p:cxnSp>
          <p:nvCxnSpPr>
            <p:cNvPr id="50" name="Прямая соединительная линия 49">
              <a:extLst>
                <a:ext uri="{FF2B5EF4-FFF2-40B4-BE49-F238E27FC236}">
                  <a16:creationId xmlns:a16="http://schemas.microsoft.com/office/drawing/2014/main" id="{48D51ED4-4CF0-4523-97AC-EF908C7E5CCB}"/>
                </a:ext>
              </a:extLst>
            </p:cNvPr>
            <p:cNvCxnSpPr>
              <a:cxnSpLocks/>
            </p:cNvCxnSpPr>
            <p:nvPr/>
          </p:nvCxnSpPr>
          <p:spPr>
            <a:xfrm flipH="1" flipV="1">
              <a:off x="9329323" y="-6354437"/>
              <a:ext cx="31968025" cy="18338"/>
            </a:xfrm>
            <a:prstGeom prst="line">
              <a:avLst/>
            </a:prstGeom>
            <a:ln/>
          </p:spPr>
          <p:style>
            <a:lnRef idx="1">
              <a:schemeClr val="accent5"/>
            </a:lnRef>
            <a:fillRef idx="0">
              <a:schemeClr val="accent5"/>
            </a:fillRef>
            <a:effectRef idx="0">
              <a:schemeClr val="accent5"/>
            </a:effectRef>
            <a:fontRef idx="minor">
              <a:schemeClr val="tx1"/>
            </a:fontRef>
          </p:style>
        </p:cxnSp>
      </p:grpSp>
      <p:sp>
        <p:nvSpPr>
          <p:cNvPr id="4" name="Равнобедренный треугольник 3"/>
          <p:cNvSpPr/>
          <p:nvPr/>
        </p:nvSpPr>
        <p:spPr>
          <a:xfrm rot="5400000">
            <a:off x="2657441" y="4397600"/>
            <a:ext cx="1701183" cy="73287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a:extLst>
              <a:ext uri="{FF2B5EF4-FFF2-40B4-BE49-F238E27FC236}">
                <a16:creationId xmlns:a16="http://schemas.microsoft.com/office/drawing/2014/main" id="{61189AE0-10D8-4336-BEF5-0D89D5B9B3D7}"/>
              </a:ext>
            </a:extLst>
          </p:cNvPr>
          <p:cNvSpPr/>
          <p:nvPr/>
        </p:nvSpPr>
        <p:spPr>
          <a:xfrm>
            <a:off x="4492326" y="5063136"/>
            <a:ext cx="44313771" cy="3416320"/>
          </a:xfrm>
          <a:prstGeom prst="rect">
            <a:avLst/>
          </a:prstGeom>
        </p:spPr>
        <p:txBody>
          <a:bodyPr wrap="square">
            <a:spAutoFit/>
          </a:bodyPr>
          <a:lstStyle/>
          <a:p>
            <a:pPr algn="just"/>
            <a:r>
              <a:rPr lang="ru-RU" sz="7200" dirty="0">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В соответствии с требованиями Таможенного кодекса методы определения таможенной стоимости применяются последовательно, при этом установлено, что применение каждого последующего метода допускается, если предыдущий не может быть использован для определения таможенной стоимости</a:t>
            </a:r>
            <a:endParaRPr lang="ru-RU" sz="7200" dirty="0">
              <a:latin typeface="Calibri" panose="020F0502020204030204" pitchFamily="34" charset="0"/>
              <a:ea typeface="Cambria" panose="02040503050406030204" pitchFamily="18" charset="0"/>
              <a:cs typeface="Calibri" panose="020F0502020204030204" pitchFamily="34" charset="0"/>
            </a:endParaRPr>
          </a:p>
        </p:txBody>
      </p:sp>
      <p:sp>
        <p:nvSpPr>
          <p:cNvPr id="8" name="TextBox 7"/>
          <p:cNvSpPr txBox="1"/>
          <p:nvPr/>
        </p:nvSpPr>
        <p:spPr>
          <a:xfrm>
            <a:off x="4308951" y="3128614"/>
            <a:ext cx="45324533" cy="1569660"/>
          </a:xfrm>
          <a:prstGeom prst="rect">
            <a:avLst/>
          </a:prstGeom>
          <a:noFill/>
        </p:spPr>
        <p:txBody>
          <a:bodyPr wrap="square" rtlCol="0">
            <a:spAutoFit/>
          </a:bodyPr>
          <a:lstStyle/>
          <a:p>
            <a:r>
              <a:rPr lang="ru-RU" sz="9600" b="0" i="0" dirty="0">
                <a:solidFill>
                  <a:srgbClr val="202124"/>
                </a:solidFill>
                <a:effectLst/>
                <a:latin typeface="arial" panose="020B0604020202020204" pitchFamily="34" charset="0"/>
              </a:rPr>
              <a:t>Ошибки в соблюдении методологии таможенной стоимости</a:t>
            </a:r>
            <a:endParaRPr lang="ru-RU" sz="9600" b="1" dirty="0">
              <a:latin typeface="Calibri" panose="020F0502020204030204" pitchFamily="34" charset="0"/>
              <a:ea typeface="Cambria" panose="02040503050406030204" pitchFamily="18" charset="0"/>
              <a:cs typeface="Calibri" panose="020F0502020204030204" pitchFamily="34" charset="0"/>
            </a:endParaRPr>
          </a:p>
        </p:txBody>
      </p:sp>
      <p:sp>
        <p:nvSpPr>
          <p:cNvPr id="14" name="TextBox 13"/>
          <p:cNvSpPr txBox="1"/>
          <p:nvPr/>
        </p:nvSpPr>
        <p:spPr>
          <a:xfrm>
            <a:off x="4492327" y="8942038"/>
            <a:ext cx="29141713" cy="9254841"/>
          </a:xfrm>
          <a:prstGeom prst="rect">
            <a:avLst/>
          </a:prstGeom>
          <a:noFill/>
        </p:spPr>
        <p:txBody>
          <a:bodyPr wrap="square" rtlCol="0">
            <a:spAutoFit/>
          </a:bodyPr>
          <a:lstStyle/>
          <a:p>
            <a:pPr indent="450215" algn="just">
              <a:lnSpc>
                <a:spcPct val="107000"/>
              </a:lnSpc>
              <a:spcAft>
                <a:spcPts val="800"/>
              </a:spcAft>
            </a:pPr>
            <a:r>
              <a:rPr lang="ru-RU" sz="8000" i="1" dirty="0">
                <a:solidFill>
                  <a:srgbClr val="FF0000"/>
                </a:solidFill>
                <a:latin typeface="Calibri" panose="020F0502020204030204" pitchFamily="34" charset="0"/>
                <a:ea typeface="Cambria" panose="02040503050406030204" pitchFamily="18" charset="0"/>
                <a:cs typeface="Calibri" panose="020F0502020204030204" pitchFamily="34" charset="0"/>
              </a:rPr>
              <a:t>Однако, при наличии сведений, отвечающих минимальным требованиям для определения таможенной стоимости ввозимых товаров по методам 2 и 3 (случаи, когда точно такие же или однородные товары ввозятся в течение 90 дней и оформляются по методу 1), без использования методов 2 и 3, 6.2 и 6.3 – методы выявления случаев предоставления ГТД по несколько заниженным ценам</a:t>
            </a:r>
            <a:endParaRPr lang="uz-Cyrl-UZ" sz="8000" i="1" dirty="0">
              <a:solidFill>
                <a:srgbClr val="FF0000"/>
              </a:solidFill>
              <a:latin typeface="Calibri" panose="020F0502020204030204" pitchFamily="34"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9A95E914-93FD-C0F5-AF24-06C2837591D8}"/>
              </a:ext>
            </a:extLst>
          </p:cNvPr>
          <p:cNvSpPr txBox="1"/>
          <p:nvPr/>
        </p:nvSpPr>
        <p:spPr>
          <a:xfrm>
            <a:off x="4492327" y="19573797"/>
            <a:ext cx="29141713" cy="8956298"/>
          </a:xfrm>
          <a:prstGeom prst="rect">
            <a:avLst/>
          </a:prstGeom>
          <a:noFill/>
        </p:spPr>
        <p:txBody>
          <a:bodyPr wrap="square" rtlCol="0">
            <a:spAutoFit/>
          </a:bodyPr>
          <a:lstStyle/>
          <a:p>
            <a:pPr marL="1143000" indent="-1143000" algn="just">
              <a:buFontTx/>
              <a:buChar char="-"/>
            </a:pPr>
            <a:r>
              <a:rPr lang="ru-RU" sz="7200" dirty="0">
                <a:latin typeface="Calibri" panose="020F0502020204030204" pitchFamily="34" charset="0"/>
                <a:ea typeface="Cambria" panose="02040503050406030204" pitchFamily="18" charset="0"/>
                <a:cs typeface="Calibri" panose="020F0502020204030204" pitchFamily="34" charset="0"/>
              </a:rPr>
              <a:t>строгое соблюдение последовательности методов определения таможенной стоимости;</a:t>
            </a:r>
          </a:p>
          <a:p>
            <a:pPr marL="1143000" indent="-1143000" algn="just">
              <a:buFontTx/>
              <a:buChar char="-"/>
            </a:pPr>
            <a:r>
              <a:rPr lang="ru-RU" sz="7200" dirty="0">
                <a:latin typeface="Calibri" panose="020F0502020204030204" pitchFamily="34" charset="0"/>
                <a:ea typeface="Cambria" panose="02040503050406030204" pitchFamily="18" charset="0"/>
                <a:cs typeface="Calibri" panose="020F0502020204030204" pitchFamily="34" charset="0"/>
              </a:rPr>
              <a:t>обеспечение соблюдения требований метода при применении методов определения таможенной стоимости;</a:t>
            </a:r>
          </a:p>
          <a:p>
            <a:pPr marL="1143000" indent="-1143000" algn="just">
              <a:buFontTx/>
              <a:buChar char="-"/>
            </a:pPr>
            <a:r>
              <a:rPr lang="ru-RU" sz="7200" dirty="0">
                <a:latin typeface="Calibri" panose="020F0502020204030204" pitchFamily="34" charset="0"/>
                <a:ea typeface="Cambria" panose="02040503050406030204" pitchFamily="18" charset="0"/>
                <a:cs typeface="Calibri" panose="020F0502020204030204" pitchFamily="34" charset="0"/>
              </a:rPr>
              <a:t>в случаях, когда нет возможности использовать метод 1, используются следующие методы в соответствии с последовательностью методов, отказавшись от практики перехода непосредственно к резервному методу;</a:t>
            </a:r>
            <a:endParaRPr lang="uz-Cyrl-UZ" sz="7200" dirty="0">
              <a:latin typeface="Calibri" panose="020F0502020204030204" pitchFamily="34" charset="0"/>
              <a:ea typeface="Cambria" panose="02040503050406030204" pitchFamily="18" charset="0"/>
              <a:cs typeface="Calibri" panose="020F0502020204030204" pitchFamily="34" charset="0"/>
            </a:endParaRPr>
          </a:p>
        </p:txBody>
      </p:sp>
      <p:sp>
        <p:nvSpPr>
          <p:cNvPr id="5" name="Прямоугольник 4">
            <a:extLst>
              <a:ext uri="{FF2B5EF4-FFF2-40B4-BE49-F238E27FC236}">
                <a16:creationId xmlns:a16="http://schemas.microsoft.com/office/drawing/2014/main" id="{6CCCCF45-3E49-C850-4C6E-E5EE6073838D}"/>
              </a:ext>
            </a:extLst>
          </p:cNvPr>
          <p:cNvSpPr/>
          <p:nvPr/>
        </p:nvSpPr>
        <p:spPr>
          <a:xfrm>
            <a:off x="4986916" y="17967689"/>
            <a:ext cx="25531893" cy="1446550"/>
          </a:xfrm>
          <a:prstGeom prst="rect">
            <a:avLst/>
          </a:prstGeom>
        </p:spPr>
        <p:txBody>
          <a:bodyPr wrap="square">
            <a:spAutoFit/>
          </a:bodyPr>
          <a:lstStyle/>
          <a:p>
            <a:pPr algn="just"/>
            <a:r>
              <a:rPr lang="ru-RU" sz="8800" b="1" dirty="0">
                <a:solidFill>
                  <a:srgbClr val="00B05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Рекомендация:</a:t>
            </a:r>
            <a:endParaRPr lang="ru-RU" sz="8800" dirty="0">
              <a:solidFill>
                <a:srgbClr val="00B050"/>
              </a:solidFill>
              <a:latin typeface="Calibri" panose="020F0502020204030204" pitchFamily="34" charset="0"/>
              <a:ea typeface="Cambria" panose="02040503050406030204" pitchFamily="18" charset="0"/>
              <a:cs typeface="Calibri" panose="020F0502020204030204" pitchFamily="34" charset="0"/>
            </a:endParaRPr>
          </a:p>
        </p:txBody>
      </p:sp>
      <p:pic>
        <p:nvPicPr>
          <p:cNvPr id="2" name="Рисунок 1">
            <a:extLst>
              <a:ext uri="{FF2B5EF4-FFF2-40B4-BE49-F238E27FC236}">
                <a16:creationId xmlns:a16="http://schemas.microsoft.com/office/drawing/2014/main" id="{158A0644-289E-651A-CE16-2979EF172C8D}"/>
              </a:ext>
            </a:extLst>
          </p:cNvPr>
          <p:cNvPicPr>
            <a:picLocks noChangeAspect="1"/>
          </p:cNvPicPr>
          <p:nvPr/>
        </p:nvPicPr>
        <p:blipFill>
          <a:blip r:embed="rId5"/>
          <a:stretch>
            <a:fillRect/>
          </a:stretch>
        </p:blipFill>
        <p:spPr>
          <a:xfrm>
            <a:off x="35047236" y="9679326"/>
            <a:ext cx="14586247" cy="17181173"/>
          </a:xfrm>
          <a:prstGeom prst="rect">
            <a:avLst/>
          </a:prstGeom>
        </p:spPr>
      </p:pic>
    </p:spTree>
    <p:extLst>
      <p:ext uri="{BB962C8B-B14F-4D97-AF65-F5344CB8AC3E}">
        <p14:creationId xmlns:p14="http://schemas.microsoft.com/office/powerpoint/2010/main" val="970704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Turaev\Рабочий стол\ФОН\about_law.png">
            <a:extLst>
              <a:ext uri="{FF2B5EF4-FFF2-40B4-BE49-F238E27FC236}">
                <a16:creationId xmlns:a16="http://schemas.microsoft.com/office/drawing/2014/main" id="{F5437CF9-60F0-439B-8388-6AE762D517A2}"/>
              </a:ext>
            </a:extLst>
          </p:cNvPr>
          <p:cNvPicPr>
            <a:picLocks noChangeAspect="1" noChangeArrowheads="1"/>
          </p:cNvPicPr>
          <p:nvPr/>
        </p:nvPicPr>
        <p:blipFill rotWithShape="1">
          <a:blip r:embed="rId2">
            <a:lum bright="70000" contrast="-70000"/>
          </a:blip>
          <a:srcRect t="19433" r="5190"/>
          <a:stretch/>
        </p:blipFill>
        <p:spPr bwMode="auto">
          <a:xfrm>
            <a:off x="-1" y="1863969"/>
            <a:ext cx="51097457" cy="26890419"/>
          </a:xfrm>
          <a:prstGeom prst="rect">
            <a:avLst/>
          </a:prstGeom>
          <a:noFill/>
        </p:spPr>
      </p:pic>
      <p:pic>
        <p:nvPicPr>
          <p:cNvPr id="72" name="Рисунок 71"/>
          <p:cNvPicPr>
            <a:picLocks noChangeAspect="1"/>
          </p:cNvPicPr>
          <p:nvPr/>
        </p:nvPicPr>
        <p:blipFill rotWithShape="1">
          <a:blip r:embed="rId3" cstate="print">
            <a:extLst>
              <a:ext uri="{28A0092B-C50C-407E-A947-70E740481C1C}">
                <a14:useLocalDpi xmlns:a14="http://schemas.microsoft.com/office/drawing/2010/main" val="0"/>
              </a:ext>
            </a:extLst>
          </a:blip>
          <a:srcRect t="50000"/>
          <a:stretch/>
        </p:blipFill>
        <p:spPr>
          <a:xfrm>
            <a:off x="0" y="45489"/>
            <a:ext cx="51120676" cy="5930619"/>
          </a:xfrm>
          <a:prstGeom prst="rect">
            <a:avLst/>
          </a:prstGeom>
        </p:spPr>
      </p:pic>
      <p:sp>
        <p:nvSpPr>
          <p:cNvPr id="3" name="Прямоугольник 2"/>
          <p:cNvSpPr/>
          <p:nvPr/>
        </p:nvSpPr>
        <p:spPr>
          <a:xfrm>
            <a:off x="6299200" y="11087038"/>
            <a:ext cx="38912800" cy="3770263"/>
          </a:xfrm>
          <a:prstGeom prst="rect">
            <a:avLst/>
          </a:prstGeom>
        </p:spPr>
        <p:txBody>
          <a:bodyPr wrap="square">
            <a:spAutoFit/>
          </a:bodyPr>
          <a:lstStyle/>
          <a:p>
            <a:pPr algn="ctr"/>
            <a:r>
              <a:rPr lang="uz-Cyrl-UZ" sz="23900" b="1" dirty="0">
                <a:solidFill>
                  <a:srgbClr val="3A67B8"/>
                </a:solidFill>
                <a:latin typeface="Calibri" panose="020F0502020204030204" pitchFamily="34" charset="0"/>
                <a:ea typeface="Cambria" panose="02040503050406030204" pitchFamily="18" charset="0"/>
                <a:cs typeface="Calibri" panose="020F0502020204030204" pitchFamily="34" charset="0"/>
              </a:rPr>
              <a:t>Спасибо за внимание!</a:t>
            </a:r>
            <a:endParaRPr lang="ru-RU" sz="23900" dirty="0">
              <a:solidFill>
                <a:srgbClr val="3A67B8"/>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54446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22835"/>
          <a:stretch/>
        </p:blipFill>
        <p:spPr>
          <a:xfrm>
            <a:off x="0" y="3010799"/>
            <a:ext cx="51120676" cy="25640402"/>
          </a:xfrm>
          <a:prstGeom prst="rect">
            <a:avLst/>
          </a:prstGeom>
          <a:ln>
            <a:noFill/>
          </a:ln>
          <a:effectLst>
            <a:outerShdw blurRad="292100" dist="139700" dir="2700000" algn="tl" rotWithShape="0">
              <a:srgbClr val="333333">
                <a:alpha val="65000"/>
              </a:srgbClr>
            </a:outerShdw>
            <a:reflection endPos="65000" dist="50800" dir="5400000" sy="-100000" algn="bl" rotWithShape="0"/>
          </a:effectLst>
        </p:spPr>
      </p:pic>
      <p:cxnSp>
        <p:nvCxnSpPr>
          <p:cNvPr id="30" name="Прямая соединительная линия 29"/>
          <p:cNvCxnSpPr/>
          <p:nvPr/>
        </p:nvCxnSpPr>
        <p:spPr>
          <a:xfrm flipV="1">
            <a:off x="3874468" y="259707"/>
            <a:ext cx="0" cy="28494681"/>
          </a:xfrm>
          <a:prstGeom prst="line">
            <a:avLst/>
          </a:prstGeom>
          <a:ln w="304800"/>
        </p:spPr>
        <p:style>
          <a:lnRef idx="1">
            <a:schemeClr val="accent1"/>
          </a:lnRef>
          <a:fillRef idx="0">
            <a:schemeClr val="accent1"/>
          </a:fillRef>
          <a:effectRef idx="0">
            <a:schemeClr val="accent1"/>
          </a:effectRef>
          <a:fontRef idx="minor">
            <a:schemeClr val="tx1"/>
          </a:fontRef>
        </p:style>
      </p:cxnSp>
      <p:pic>
        <p:nvPicPr>
          <p:cNvPr id="72" name="Рисунок 71"/>
          <p:cNvPicPr>
            <a:picLocks noChangeAspect="1"/>
          </p:cNvPicPr>
          <p:nvPr/>
        </p:nvPicPr>
        <p:blipFill rotWithShape="1">
          <a:blip r:embed="rId4" cstate="print">
            <a:extLst>
              <a:ext uri="{28A0092B-C50C-407E-A947-70E740481C1C}">
                <a14:useLocalDpi xmlns:a14="http://schemas.microsoft.com/office/drawing/2010/main" val="0"/>
              </a:ext>
            </a:extLst>
          </a:blip>
          <a:srcRect t="50000"/>
          <a:stretch/>
        </p:blipFill>
        <p:spPr>
          <a:xfrm>
            <a:off x="0" y="45489"/>
            <a:ext cx="51120676" cy="5930619"/>
          </a:xfrm>
          <a:prstGeom prst="rect">
            <a:avLst/>
          </a:prstGeom>
        </p:spPr>
      </p:pic>
      <p:grpSp>
        <p:nvGrpSpPr>
          <p:cNvPr id="71" name="Группа 70"/>
          <p:cNvGrpSpPr/>
          <p:nvPr/>
        </p:nvGrpSpPr>
        <p:grpSpPr>
          <a:xfrm>
            <a:off x="3874468" y="4391058"/>
            <a:ext cx="29087714" cy="3907464"/>
            <a:chOff x="8770922" y="-6885190"/>
            <a:chExt cx="37383749" cy="4400585"/>
          </a:xfrm>
        </p:grpSpPr>
        <p:sp>
          <p:nvSpPr>
            <p:cNvPr id="21" name="Прямоугольник 20">
              <a:extLst>
                <a:ext uri="{FF2B5EF4-FFF2-40B4-BE49-F238E27FC236}">
                  <a16:creationId xmlns:a16="http://schemas.microsoft.com/office/drawing/2014/main" id="{61189AE0-10D8-4336-BEF5-0D89D5B9B3D7}"/>
                </a:ext>
              </a:extLst>
            </p:cNvPr>
            <p:cNvSpPr/>
            <p:nvPr/>
          </p:nvSpPr>
          <p:spPr>
            <a:xfrm>
              <a:off x="10812213" y="-6885190"/>
              <a:ext cx="35342458" cy="1837075"/>
            </a:xfrm>
            <a:prstGeom prst="rect">
              <a:avLst/>
            </a:prstGeom>
          </p:spPr>
          <p:txBody>
            <a:bodyPr wrap="square">
              <a:spAutoFit/>
            </a:bodyPr>
            <a:lstStyle/>
            <a:p>
              <a:endParaRPr lang="ru-RU" sz="10000" b="1" dirty="0">
                <a:solidFill>
                  <a:schemeClr val="accent1">
                    <a:lumMod val="50000"/>
                  </a:schemeClr>
                </a:solidFill>
                <a:latin typeface="Bahnschrift SemiBold SemiConden" panose="020B0502040204020203" pitchFamily="34" charset="0"/>
              </a:endParaRPr>
            </a:p>
          </p:txBody>
        </p:sp>
        <p:cxnSp>
          <p:nvCxnSpPr>
            <p:cNvPr id="50" name="Прямая соединительная линия 49">
              <a:extLst>
                <a:ext uri="{FF2B5EF4-FFF2-40B4-BE49-F238E27FC236}">
                  <a16:creationId xmlns:a16="http://schemas.microsoft.com/office/drawing/2014/main" id="{48D51ED4-4CF0-4523-97AC-EF908C7E5CCB}"/>
                </a:ext>
              </a:extLst>
            </p:cNvPr>
            <p:cNvCxnSpPr>
              <a:cxnSpLocks/>
            </p:cNvCxnSpPr>
            <p:nvPr/>
          </p:nvCxnSpPr>
          <p:spPr>
            <a:xfrm flipH="1" flipV="1">
              <a:off x="8770922" y="-2502943"/>
              <a:ext cx="31968025" cy="18338"/>
            </a:xfrm>
            <a:prstGeom prst="line">
              <a:avLst/>
            </a:prstGeom>
            <a:ln/>
          </p:spPr>
          <p:style>
            <a:lnRef idx="1">
              <a:schemeClr val="accent5"/>
            </a:lnRef>
            <a:fillRef idx="0">
              <a:schemeClr val="accent5"/>
            </a:fillRef>
            <a:effectRef idx="0">
              <a:schemeClr val="accent5"/>
            </a:effectRef>
            <a:fontRef idx="minor">
              <a:schemeClr val="tx1"/>
            </a:fontRef>
          </p:style>
        </p:cxnSp>
      </p:grpSp>
      <p:sp>
        <p:nvSpPr>
          <p:cNvPr id="23" name="Прямоугольник 22">
            <a:extLst>
              <a:ext uri="{FF2B5EF4-FFF2-40B4-BE49-F238E27FC236}">
                <a16:creationId xmlns:a16="http://schemas.microsoft.com/office/drawing/2014/main" id="{61189AE0-10D8-4336-BEF5-0D89D5B9B3D7}"/>
              </a:ext>
            </a:extLst>
          </p:cNvPr>
          <p:cNvSpPr/>
          <p:nvPr/>
        </p:nvSpPr>
        <p:spPr>
          <a:xfrm>
            <a:off x="4969536" y="4301706"/>
            <a:ext cx="25256464" cy="3631763"/>
          </a:xfrm>
          <a:prstGeom prst="rect">
            <a:avLst/>
          </a:prstGeom>
        </p:spPr>
        <p:txBody>
          <a:bodyPr wrap="square">
            <a:spAutoFit/>
          </a:bodyPr>
          <a:lstStyle/>
          <a:p>
            <a:pPr algn="just"/>
            <a:r>
              <a:rPr lang="ru-RU" sz="11500" dirty="0">
                <a:ea typeface="Cambria" panose="02040503050406030204" pitchFamily="18" charset="0"/>
                <a:cs typeface="Calibri" panose="020F0502020204030204" pitchFamily="34" charset="0"/>
              </a:rPr>
              <a:t>За последнее время были приняты следующие документы:</a:t>
            </a:r>
          </a:p>
        </p:txBody>
      </p:sp>
      <p:sp>
        <p:nvSpPr>
          <p:cNvPr id="10" name="Прямоугольник 9"/>
          <p:cNvSpPr/>
          <p:nvPr/>
        </p:nvSpPr>
        <p:spPr>
          <a:xfrm>
            <a:off x="3417268" y="7732892"/>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61189AE0-10D8-4336-BEF5-0D89D5B9B3D7}"/>
              </a:ext>
            </a:extLst>
          </p:cNvPr>
          <p:cNvSpPr/>
          <p:nvPr/>
        </p:nvSpPr>
        <p:spPr>
          <a:xfrm>
            <a:off x="4969536" y="8587235"/>
            <a:ext cx="43874664" cy="17697152"/>
          </a:xfrm>
          <a:prstGeom prst="rect">
            <a:avLst/>
          </a:prstGeom>
        </p:spPr>
        <p:txBody>
          <a:bodyPr wrap="square">
            <a:spAutoFit/>
          </a:bodyPr>
          <a:lstStyle/>
          <a:p>
            <a:pPr algn="just"/>
            <a:r>
              <a:rPr lang="ru-RU" sz="8800" dirty="0">
                <a:ea typeface="Cambria" panose="02040503050406030204" pitchFamily="18" charset="0"/>
                <a:cs typeface="Calibri" panose="020F0502020204030204" pitchFamily="34" charset="0"/>
              </a:rPr>
              <a:t>Постановлением Кабинета Министров от 06.04.2022г. №160 утверждено «Положение о порядке определения таможенной стоимости товаров, ввозимых на таможенную территорию Республики Узбекистан»</a:t>
            </a:r>
          </a:p>
          <a:p>
            <a:pPr algn="just"/>
            <a:endParaRPr lang="ru-RU" sz="8800" dirty="0">
              <a:ea typeface="Cambria" panose="02040503050406030204" pitchFamily="18" charset="0"/>
              <a:cs typeface="Calibri" panose="020F0502020204030204" pitchFamily="34" charset="0"/>
            </a:endParaRPr>
          </a:p>
          <a:p>
            <a:pPr algn="just"/>
            <a:r>
              <a:rPr lang="ru-RU" sz="8800" dirty="0">
                <a:ea typeface="Cambria" panose="02040503050406030204" pitchFamily="18" charset="0"/>
                <a:cs typeface="Calibri" panose="020F0502020204030204" pitchFamily="34" charset="0"/>
              </a:rPr>
              <a:t>Постановлением Кабинета Министров от 24.11.2021г. №712 утверждено «Положение о порядке выпуска товаров посредством определения условной таможенной стоимости </a:t>
            </a:r>
            <a:br>
              <a:rPr lang="ru-RU" sz="8800" dirty="0">
                <a:ea typeface="Cambria" panose="02040503050406030204" pitchFamily="18" charset="0"/>
                <a:cs typeface="Calibri" panose="020F0502020204030204" pitchFamily="34" charset="0"/>
              </a:rPr>
            </a:br>
            <a:r>
              <a:rPr lang="ru-RU" sz="8800" dirty="0">
                <a:ea typeface="Cambria" panose="02040503050406030204" pitchFamily="18" charset="0"/>
                <a:cs typeface="Calibri" panose="020F0502020204030204" pitchFamily="34" charset="0"/>
              </a:rPr>
              <a:t>в случае невозможности определения таможенной стоимости  товаров декларантом или таможенным брокером»</a:t>
            </a:r>
          </a:p>
          <a:p>
            <a:pPr algn="just"/>
            <a:endParaRPr lang="ru-RU" sz="8800" dirty="0">
              <a:ea typeface="Cambria" panose="02040503050406030204" pitchFamily="18" charset="0"/>
              <a:cs typeface="Calibri" panose="020F0502020204030204" pitchFamily="34" charset="0"/>
            </a:endParaRPr>
          </a:p>
          <a:p>
            <a:pPr algn="just"/>
            <a:r>
              <a:rPr lang="ru-RU" sz="8800" dirty="0">
                <a:ea typeface="Cambria" panose="02040503050406030204" pitchFamily="18" charset="0"/>
                <a:cs typeface="Calibri" panose="020F0502020204030204" pitchFamily="34" charset="0"/>
              </a:rPr>
              <a:t>«Положение о порядке принятия предварительного решения об определении размера таможенных платежей, подлежащих уплате по товарам, ввозимым в Республику Узбекистан»</a:t>
            </a:r>
            <a:r>
              <a:rPr lang="ru-RU" sz="8800" i="1" dirty="0">
                <a:ea typeface="Cambria" panose="02040503050406030204" pitchFamily="18" charset="0"/>
                <a:cs typeface="Calibri" panose="020F0502020204030204" pitchFamily="34" charset="0"/>
              </a:rPr>
              <a:t>(Зарегистрировано Министерством Юстиции, рег.№ №3343 от 27.12.2021г.)</a:t>
            </a:r>
            <a:r>
              <a:rPr lang="ru-RU" sz="8800" dirty="0">
                <a:ea typeface="Cambria" panose="02040503050406030204" pitchFamily="18" charset="0"/>
                <a:cs typeface="Calibri" panose="020F0502020204030204" pitchFamily="34" charset="0"/>
              </a:rPr>
              <a:t> </a:t>
            </a:r>
          </a:p>
        </p:txBody>
      </p:sp>
    </p:spTree>
    <p:extLst>
      <p:ext uri="{BB962C8B-B14F-4D97-AF65-F5344CB8AC3E}">
        <p14:creationId xmlns:p14="http://schemas.microsoft.com/office/powerpoint/2010/main" val="1840947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22835"/>
          <a:stretch/>
        </p:blipFill>
        <p:spPr>
          <a:xfrm>
            <a:off x="0" y="3010799"/>
            <a:ext cx="51120676" cy="25640402"/>
          </a:xfrm>
          <a:prstGeom prst="rect">
            <a:avLst/>
          </a:prstGeom>
          <a:ln>
            <a:noFill/>
          </a:ln>
          <a:effectLst>
            <a:outerShdw blurRad="292100" dist="139700" dir="2700000" algn="tl" rotWithShape="0">
              <a:srgbClr val="333333">
                <a:alpha val="65000"/>
              </a:srgbClr>
            </a:outerShdw>
            <a:reflection endPos="65000" dist="50800" dir="5400000" sy="-100000" algn="bl" rotWithShape="0"/>
          </a:effectLst>
        </p:spPr>
      </p:pic>
      <p:cxnSp>
        <p:nvCxnSpPr>
          <p:cNvPr id="30" name="Прямая соединительная линия 29"/>
          <p:cNvCxnSpPr/>
          <p:nvPr/>
        </p:nvCxnSpPr>
        <p:spPr>
          <a:xfrm flipV="1">
            <a:off x="3874468" y="259707"/>
            <a:ext cx="0" cy="28494681"/>
          </a:xfrm>
          <a:prstGeom prst="line">
            <a:avLst/>
          </a:prstGeom>
          <a:ln w="304800"/>
        </p:spPr>
        <p:style>
          <a:lnRef idx="1">
            <a:schemeClr val="accent1"/>
          </a:lnRef>
          <a:fillRef idx="0">
            <a:schemeClr val="accent1"/>
          </a:fillRef>
          <a:effectRef idx="0">
            <a:schemeClr val="accent1"/>
          </a:effectRef>
          <a:fontRef idx="minor">
            <a:schemeClr val="tx1"/>
          </a:fontRef>
        </p:style>
      </p:cxnSp>
      <p:pic>
        <p:nvPicPr>
          <p:cNvPr id="72" name="Рисунок 71"/>
          <p:cNvPicPr>
            <a:picLocks noChangeAspect="1"/>
          </p:cNvPicPr>
          <p:nvPr/>
        </p:nvPicPr>
        <p:blipFill rotWithShape="1">
          <a:blip r:embed="rId4" cstate="print">
            <a:extLst>
              <a:ext uri="{28A0092B-C50C-407E-A947-70E740481C1C}">
                <a14:useLocalDpi xmlns:a14="http://schemas.microsoft.com/office/drawing/2010/main" val="0"/>
              </a:ext>
            </a:extLst>
          </a:blip>
          <a:srcRect t="50000"/>
          <a:stretch/>
        </p:blipFill>
        <p:spPr>
          <a:xfrm>
            <a:off x="0" y="45489"/>
            <a:ext cx="51120676" cy="5930619"/>
          </a:xfrm>
          <a:prstGeom prst="rect">
            <a:avLst/>
          </a:prstGeom>
        </p:spPr>
      </p:pic>
      <p:grpSp>
        <p:nvGrpSpPr>
          <p:cNvPr id="71" name="Группа 70"/>
          <p:cNvGrpSpPr/>
          <p:nvPr/>
        </p:nvGrpSpPr>
        <p:grpSpPr>
          <a:xfrm>
            <a:off x="3874468" y="4391058"/>
            <a:ext cx="29087714" cy="2459664"/>
            <a:chOff x="8770922" y="-6885190"/>
            <a:chExt cx="37383749" cy="2770073"/>
          </a:xfrm>
        </p:grpSpPr>
        <p:sp>
          <p:nvSpPr>
            <p:cNvPr id="21" name="Прямоугольник 20">
              <a:extLst>
                <a:ext uri="{FF2B5EF4-FFF2-40B4-BE49-F238E27FC236}">
                  <a16:creationId xmlns:a16="http://schemas.microsoft.com/office/drawing/2014/main" id="{61189AE0-10D8-4336-BEF5-0D89D5B9B3D7}"/>
                </a:ext>
              </a:extLst>
            </p:cNvPr>
            <p:cNvSpPr/>
            <p:nvPr/>
          </p:nvSpPr>
          <p:spPr>
            <a:xfrm>
              <a:off x="10812213" y="-6885190"/>
              <a:ext cx="35342458" cy="1837075"/>
            </a:xfrm>
            <a:prstGeom prst="rect">
              <a:avLst/>
            </a:prstGeom>
          </p:spPr>
          <p:txBody>
            <a:bodyPr wrap="square">
              <a:spAutoFit/>
            </a:bodyPr>
            <a:lstStyle/>
            <a:p>
              <a:endParaRPr lang="ru-RU" sz="10000" b="1" dirty="0">
                <a:solidFill>
                  <a:schemeClr val="accent1">
                    <a:lumMod val="50000"/>
                  </a:schemeClr>
                </a:solidFill>
                <a:latin typeface="Bahnschrift SemiBold SemiConden" panose="020B0502040204020203" pitchFamily="34" charset="0"/>
              </a:endParaRPr>
            </a:p>
          </p:txBody>
        </p:sp>
        <p:cxnSp>
          <p:nvCxnSpPr>
            <p:cNvPr id="50" name="Прямая соединительная линия 49">
              <a:extLst>
                <a:ext uri="{FF2B5EF4-FFF2-40B4-BE49-F238E27FC236}">
                  <a16:creationId xmlns:a16="http://schemas.microsoft.com/office/drawing/2014/main" id="{48D51ED4-4CF0-4523-97AC-EF908C7E5CCB}"/>
                </a:ext>
              </a:extLst>
            </p:cNvPr>
            <p:cNvCxnSpPr>
              <a:cxnSpLocks/>
            </p:cNvCxnSpPr>
            <p:nvPr/>
          </p:nvCxnSpPr>
          <p:spPr>
            <a:xfrm flipH="1" flipV="1">
              <a:off x="8770922" y="-4133455"/>
              <a:ext cx="31968025" cy="18338"/>
            </a:xfrm>
            <a:prstGeom prst="line">
              <a:avLst/>
            </a:prstGeom>
            <a:ln/>
          </p:spPr>
          <p:style>
            <a:lnRef idx="1">
              <a:schemeClr val="accent5"/>
            </a:lnRef>
            <a:fillRef idx="0">
              <a:schemeClr val="accent5"/>
            </a:fillRef>
            <a:effectRef idx="0">
              <a:schemeClr val="accent5"/>
            </a:effectRef>
            <a:fontRef idx="minor">
              <a:schemeClr val="tx1"/>
            </a:fontRef>
          </p:style>
        </p:cxnSp>
      </p:grpSp>
      <p:sp>
        <p:nvSpPr>
          <p:cNvPr id="23" name="Прямоугольник 22">
            <a:extLst>
              <a:ext uri="{FF2B5EF4-FFF2-40B4-BE49-F238E27FC236}">
                <a16:creationId xmlns:a16="http://schemas.microsoft.com/office/drawing/2014/main" id="{61189AE0-10D8-4336-BEF5-0D89D5B9B3D7}"/>
              </a:ext>
            </a:extLst>
          </p:cNvPr>
          <p:cNvSpPr/>
          <p:nvPr/>
        </p:nvSpPr>
        <p:spPr>
          <a:xfrm>
            <a:off x="4969536" y="3273006"/>
            <a:ext cx="25256464" cy="3631763"/>
          </a:xfrm>
          <a:prstGeom prst="rect">
            <a:avLst/>
          </a:prstGeom>
        </p:spPr>
        <p:txBody>
          <a:bodyPr wrap="square">
            <a:spAutoFit/>
          </a:bodyPr>
          <a:lstStyle/>
          <a:p>
            <a:pPr algn="just"/>
            <a:r>
              <a:rPr lang="ru-RU" sz="11500" dirty="0">
                <a:ea typeface="Cambria" panose="02040503050406030204" pitchFamily="18" charset="0"/>
                <a:cs typeface="Calibri" panose="020F0502020204030204" pitchFamily="34" charset="0"/>
              </a:rPr>
              <a:t>За последнее время были приняты следующие документы:</a:t>
            </a:r>
          </a:p>
        </p:txBody>
      </p:sp>
      <p:sp>
        <p:nvSpPr>
          <p:cNvPr id="10" name="Прямоугольник 9"/>
          <p:cNvSpPr/>
          <p:nvPr/>
        </p:nvSpPr>
        <p:spPr>
          <a:xfrm>
            <a:off x="3417268" y="6323192"/>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1" name="Прямоугольник 10">
            <a:extLst>
              <a:ext uri="{FF2B5EF4-FFF2-40B4-BE49-F238E27FC236}">
                <a16:creationId xmlns:a16="http://schemas.microsoft.com/office/drawing/2014/main" id="{61189AE0-10D8-4336-BEF5-0D89D5B9B3D7}"/>
              </a:ext>
            </a:extLst>
          </p:cNvPr>
          <p:cNvSpPr/>
          <p:nvPr/>
        </p:nvSpPr>
        <p:spPr>
          <a:xfrm>
            <a:off x="4969536" y="7139435"/>
            <a:ext cx="43874664" cy="19790033"/>
          </a:xfrm>
          <a:prstGeom prst="rect">
            <a:avLst/>
          </a:prstGeom>
        </p:spPr>
        <p:txBody>
          <a:bodyPr wrap="square">
            <a:spAutoFit/>
          </a:bodyPr>
          <a:lstStyle/>
          <a:p>
            <a:pPr algn="just"/>
            <a:r>
              <a:rPr lang="ru-RU" sz="8000" dirty="0">
                <a:ea typeface="Cambria" panose="02040503050406030204" pitchFamily="18" charset="0"/>
                <a:cs typeface="Calibri" panose="020F0502020204030204" pitchFamily="34" charset="0"/>
              </a:rPr>
              <a:t>Постановление </a:t>
            </a:r>
            <a:r>
              <a:rPr lang="ru-RU" altLang="ru-RU" sz="8000" dirty="0">
                <a:solidFill>
                  <a:srgbClr val="202124"/>
                </a:solidFill>
                <a:latin typeface="inherit"/>
              </a:rPr>
              <a:t>Государственного таможенного комитета Республики Узбекистан</a:t>
            </a:r>
            <a:r>
              <a:rPr lang="ru-RU" sz="8000" dirty="0">
                <a:ea typeface="Cambria" panose="02040503050406030204" pitchFamily="18" charset="0"/>
                <a:cs typeface="Calibri" panose="020F0502020204030204" pitchFamily="34" charset="0"/>
              </a:rPr>
              <a:t> «О внесении изменений и дополнений в Инструкцию о порядке заполнения декларации таможенной стоимости», зарегистрированный в Министерстве Юстиции № 2868-2 от 16.09.2022г.</a:t>
            </a:r>
          </a:p>
          <a:p>
            <a:pPr algn="just"/>
            <a:endParaRPr lang="ru-RU" sz="8000" dirty="0">
              <a:ea typeface="Cambria" panose="02040503050406030204" pitchFamily="18" charset="0"/>
              <a:cs typeface="Calibri" panose="020F0502020204030204" pitchFamily="34" charset="0"/>
            </a:endParaRPr>
          </a:p>
          <a:p>
            <a:pPr algn="just"/>
            <a:r>
              <a:rPr lang="ru-RU" sz="8000" dirty="0">
                <a:ea typeface="Cambria" panose="02040503050406030204" pitchFamily="18" charset="0"/>
                <a:cs typeface="Calibri" panose="020F0502020204030204" pitchFamily="34" charset="0"/>
              </a:rPr>
              <a:t>Постановление Кабинета Министров от 15.10.2022г. №604 «О внесении изменений в некоторые постановления Правительства Республики Узбекистан в связи с широким применением информационных систем в процессах определения таможенной стоимости товаров, ввозимых в Республику Узбекистан»</a:t>
            </a:r>
          </a:p>
          <a:p>
            <a:pPr algn="just"/>
            <a:endParaRPr lang="ru-RU" sz="8000" dirty="0">
              <a:ea typeface="Cambria" panose="02040503050406030204" pitchFamily="18" charset="0"/>
              <a:cs typeface="Calibri" panose="020F0502020204030204" pitchFamily="34" charset="0"/>
            </a:endParaRPr>
          </a:p>
          <a:p>
            <a:pPr algn="just"/>
            <a:r>
              <a:rPr kumimoji="0" lang="ru-RU" altLang="ru-RU" sz="8000" b="0" i="0" u="none" strike="noStrike" cap="none" normalizeH="0" baseline="0" dirty="0">
                <a:ln>
                  <a:noFill/>
                </a:ln>
                <a:solidFill>
                  <a:srgbClr val="202124"/>
                </a:solidFill>
                <a:effectLst/>
                <a:latin typeface="inherit"/>
              </a:rPr>
              <a:t>Приказ Государственного таможенного комитета Республики Узбекистан от 21 ноября </a:t>
            </a:r>
            <a:br>
              <a:rPr kumimoji="0" lang="ru-RU" altLang="ru-RU" sz="8000" b="0" i="0" u="none" strike="noStrike" cap="none" normalizeH="0" baseline="0" dirty="0">
                <a:ln>
                  <a:noFill/>
                </a:ln>
                <a:solidFill>
                  <a:srgbClr val="202124"/>
                </a:solidFill>
                <a:effectLst/>
                <a:latin typeface="inherit"/>
              </a:rPr>
            </a:br>
            <a:r>
              <a:rPr kumimoji="0" lang="ru-RU" altLang="ru-RU" sz="8000" b="0" i="0" u="none" strike="noStrike" cap="none" normalizeH="0" baseline="0" dirty="0">
                <a:ln>
                  <a:noFill/>
                </a:ln>
                <a:solidFill>
                  <a:srgbClr val="202124"/>
                </a:solidFill>
                <a:effectLst/>
                <a:latin typeface="inherit"/>
              </a:rPr>
              <a:t>2022 года № 272 «Об определении порядка контроля таможенной стоимости товаров, ввозимых на таможенную территорию Республики Узбекистан».</a:t>
            </a:r>
            <a:r>
              <a:rPr kumimoji="0" lang="ru-RU" altLang="ru-RU" sz="8000" b="0" i="0" u="none" strike="noStrike" cap="none" normalizeH="0" baseline="0" dirty="0">
                <a:ln>
                  <a:noFill/>
                </a:ln>
                <a:solidFill>
                  <a:schemeClr val="tx1"/>
                </a:solidFill>
                <a:effectLst/>
              </a:rPr>
              <a:t> </a:t>
            </a:r>
            <a:endParaRPr kumimoji="0" lang="ru-RU" altLang="ru-RU" sz="8000" b="0" i="0" u="none" strike="noStrike" cap="none" normalizeH="0" baseline="0" dirty="0">
              <a:ln>
                <a:noFill/>
              </a:ln>
              <a:solidFill>
                <a:schemeClr val="tx1"/>
              </a:solidFill>
              <a:effectLst/>
              <a:latin typeface="Arial" panose="020B0604020202020204" pitchFamily="34" charset="0"/>
            </a:endParaRPr>
          </a:p>
          <a:p>
            <a:pPr algn="just"/>
            <a:endParaRPr lang="ru-RU" sz="8000" dirty="0">
              <a:ea typeface="Cambria" panose="02040503050406030204" pitchFamily="18" charset="0"/>
              <a:cs typeface="Calibri" panose="020F0502020204030204" pitchFamily="34" charset="0"/>
            </a:endParaRPr>
          </a:p>
          <a:p>
            <a:pPr algn="just"/>
            <a:r>
              <a:rPr lang="ru-RU" sz="8000" dirty="0">
                <a:ea typeface="Cambria" panose="02040503050406030204" pitchFamily="18" charset="0"/>
                <a:cs typeface="Calibri" panose="020F0502020204030204" pitchFamily="34" charset="0"/>
              </a:rPr>
              <a:t>Внутренние документы ГТК, направленные на осуществление контроля таможенной стоимости, проведение консультаций, а также установления порядка действий сотрудников при выдачи предварительных решений.</a:t>
            </a:r>
          </a:p>
        </p:txBody>
      </p:sp>
      <p:sp>
        <p:nvSpPr>
          <p:cNvPr id="3" name="Rectangle 1">
            <a:extLst>
              <a:ext uri="{FF2B5EF4-FFF2-40B4-BE49-F238E27FC236}">
                <a16:creationId xmlns:a16="http://schemas.microsoft.com/office/drawing/2014/main" id="{837A8CDD-E05F-2B70-6647-D9C7C85191A3}"/>
              </a:ext>
            </a:extLst>
          </p:cNvPr>
          <p:cNvSpPr>
            <a:spLocks noChangeArrowheads="1"/>
          </p:cNvSpPr>
          <p:nvPr/>
        </p:nvSpPr>
        <p:spPr bwMode="auto">
          <a:xfrm>
            <a:off x="0" y="144585"/>
            <a:ext cx="65" cy="16802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53958" rIns="0" bIns="-5395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51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Налоговые льготы для программистов: за и против"/>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harpenSoften amount="-6000"/>
                    </a14:imgEffect>
                  </a14:imgLayer>
                </a14:imgProps>
              </a:ext>
              <a:ext uri="{28A0092B-C50C-407E-A947-70E740481C1C}">
                <a14:useLocalDpi xmlns:a14="http://schemas.microsoft.com/office/drawing/2010/main" val="0"/>
              </a:ext>
            </a:extLst>
          </a:blip>
          <a:srcRect t="10253"/>
          <a:stretch/>
        </p:blipFill>
        <p:spPr bwMode="auto">
          <a:xfrm>
            <a:off x="0" y="2946400"/>
            <a:ext cx="51120676" cy="25789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30" name="Прямая соединительная линия 29"/>
          <p:cNvCxnSpPr/>
          <p:nvPr/>
        </p:nvCxnSpPr>
        <p:spPr>
          <a:xfrm flipV="1">
            <a:off x="3874468" y="259707"/>
            <a:ext cx="0" cy="28494681"/>
          </a:xfrm>
          <a:prstGeom prst="line">
            <a:avLst/>
          </a:prstGeom>
          <a:ln w="304800"/>
        </p:spPr>
        <p:style>
          <a:lnRef idx="1">
            <a:schemeClr val="accent1"/>
          </a:lnRef>
          <a:fillRef idx="0">
            <a:schemeClr val="accent1"/>
          </a:fillRef>
          <a:effectRef idx="0">
            <a:schemeClr val="accent1"/>
          </a:effectRef>
          <a:fontRef idx="minor">
            <a:schemeClr val="tx1"/>
          </a:fontRef>
        </p:style>
      </p:cxnSp>
      <p:pic>
        <p:nvPicPr>
          <p:cNvPr id="72" name="Рисунок 71"/>
          <p:cNvPicPr>
            <a:picLocks noChangeAspect="1"/>
          </p:cNvPicPr>
          <p:nvPr/>
        </p:nvPicPr>
        <p:blipFill rotWithShape="1">
          <a:blip r:embed="rId4" cstate="print">
            <a:extLst>
              <a:ext uri="{28A0092B-C50C-407E-A947-70E740481C1C}">
                <a14:useLocalDpi xmlns:a14="http://schemas.microsoft.com/office/drawing/2010/main" val="0"/>
              </a:ext>
            </a:extLst>
          </a:blip>
          <a:srcRect t="50000"/>
          <a:stretch/>
        </p:blipFill>
        <p:spPr>
          <a:xfrm>
            <a:off x="0" y="45489"/>
            <a:ext cx="51120676" cy="5930619"/>
          </a:xfrm>
          <a:prstGeom prst="rect">
            <a:avLst/>
          </a:prstGeom>
        </p:spPr>
      </p:pic>
      <p:grpSp>
        <p:nvGrpSpPr>
          <p:cNvPr id="71" name="Группа 70"/>
          <p:cNvGrpSpPr/>
          <p:nvPr/>
        </p:nvGrpSpPr>
        <p:grpSpPr>
          <a:xfrm>
            <a:off x="3874468" y="4391058"/>
            <a:ext cx="29087714" cy="3907464"/>
            <a:chOff x="8770922" y="-6885190"/>
            <a:chExt cx="37383749" cy="4400585"/>
          </a:xfrm>
        </p:grpSpPr>
        <p:sp>
          <p:nvSpPr>
            <p:cNvPr id="21" name="Прямоугольник 20">
              <a:extLst>
                <a:ext uri="{FF2B5EF4-FFF2-40B4-BE49-F238E27FC236}">
                  <a16:creationId xmlns:a16="http://schemas.microsoft.com/office/drawing/2014/main" id="{61189AE0-10D8-4336-BEF5-0D89D5B9B3D7}"/>
                </a:ext>
              </a:extLst>
            </p:cNvPr>
            <p:cNvSpPr/>
            <p:nvPr/>
          </p:nvSpPr>
          <p:spPr>
            <a:xfrm>
              <a:off x="10812213" y="-6885190"/>
              <a:ext cx="35342458" cy="1837075"/>
            </a:xfrm>
            <a:prstGeom prst="rect">
              <a:avLst/>
            </a:prstGeom>
          </p:spPr>
          <p:txBody>
            <a:bodyPr wrap="square">
              <a:spAutoFit/>
            </a:bodyPr>
            <a:lstStyle/>
            <a:p>
              <a:endParaRPr lang="ru-RU" sz="10000" b="1" dirty="0">
                <a:solidFill>
                  <a:schemeClr val="accent1">
                    <a:lumMod val="50000"/>
                  </a:schemeClr>
                </a:solidFill>
                <a:latin typeface="Bahnschrift SemiBold SemiConden" panose="020B0502040204020203" pitchFamily="34" charset="0"/>
              </a:endParaRPr>
            </a:p>
          </p:txBody>
        </p:sp>
        <p:cxnSp>
          <p:nvCxnSpPr>
            <p:cNvPr id="50" name="Прямая соединительная линия 49">
              <a:extLst>
                <a:ext uri="{FF2B5EF4-FFF2-40B4-BE49-F238E27FC236}">
                  <a16:creationId xmlns:a16="http://schemas.microsoft.com/office/drawing/2014/main" id="{48D51ED4-4CF0-4523-97AC-EF908C7E5CCB}"/>
                </a:ext>
              </a:extLst>
            </p:cNvPr>
            <p:cNvCxnSpPr>
              <a:cxnSpLocks/>
            </p:cNvCxnSpPr>
            <p:nvPr/>
          </p:nvCxnSpPr>
          <p:spPr>
            <a:xfrm flipH="1" flipV="1">
              <a:off x="8770922" y="-2502943"/>
              <a:ext cx="31968025" cy="18338"/>
            </a:xfrm>
            <a:prstGeom prst="line">
              <a:avLst/>
            </a:prstGeom>
            <a:ln/>
          </p:spPr>
          <p:style>
            <a:lnRef idx="1">
              <a:schemeClr val="accent5"/>
            </a:lnRef>
            <a:fillRef idx="0">
              <a:schemeClr val="accent5"/>
            </a:fillRef>
            <a:effectRef idx="0">
              <a:schemeClr val="accent5"/>
            </a:effectRef>
            <a:fontRef idx="minor">
              <a:schemeClr val="tx1"/>
            </a:fontRef>
          </p:style>
        </p:cxnSp>
      </p:grpSp>
      <p:sp>
        <p:nvSpPr>
          <p:cNvPr id="4" name="Равнобедренный треугольник 3"/>
          <p:cNvSpPr/>
          <p:nvPr/>
        </p:nvSpPr>
        <p:spPr>
          <a:xfrm rot="5400000">
            <a:off x="3023875" y="7915803"/>
            <a:ext cx="1701183" cy="73287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a:extLst>
              <a:ext uri="{FF2B5EF4-FFF2-40B4-BE49-F238E27FC236}">
                <a16:creationId xmlns:a16="http://schemas.microsoft.com/office/drawing/2014/main" id="{61189AE0-10D8-4336-BEF5-0D89D5B9B3D7}"/>
              </a:ext>
            </a:extLst>
          </p:cNvPr>
          <p:cNvSpPr/>
          <p:nvPr/>
        </p:nvSpPr>
        <p:spPr>
          <a:xfrm>
            <a:off x="5110185" y="8561748"/>
            <a:ext cx="43391115" cy="5401479"/>
          </a:xfrm>
          <a:prstGeom prst="rect">
            <a:avLst/>
          </a:prstGeom>
        </p:spPr>
        <p:txBody>
          <a:bodyPr wrap="square">
            <a:spAutoFit/>
          </a:bodyPr>
          <a:lstStyle/>
          <a:p>
            <a:pPr algn="just"/>
            <a:r>
              <a:rPr lang="ru-RU" sz="11500" b="1" dirty="0">
                <a:solidFill>
                  <a:srgbClr val="FF000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Отменен бюллетень ценовой информации.</a:t>
            </a:r>
            <a:endParaRPr lang="sv-SE" sz="11500" b="1" dirty="0">
              <a:solidFill>
                <a:srgbClr val="FF000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endParaRPr>
          </a:p>
          <a:p>
            <a:pPr algn="just"/>
            <a:r>
              <a:rPr lang="ru-RU" sz="11500" dirty="0">
                <a:latin typeface="Calibri" panose="020F0502020204030204" pitchFamily="34" charset="0"/>
                <a:ea typeface="Cambria" panose="02040503050406030204" pitchFamily="18" charset="0"/>
                <a:cs typeface="Calibri" panose="020F0502020204030204" pitchFamily="34" charset="0"/>
              </a:rPr>
              <a:t>Теперь процесс определения таможенной стоимости стал намного легче.</a:t>
            </a:r>
          </a:p>
        </p:txBody>
      </p:sp>
      <p:sp>
        <p:nvSpPr>
          <p:cNvPr id="8" name="TextBox 7"/>
          <p:cNvSpPr txBox="1"/>
          <p:nvPr/>
        </p:nvSpPr>
        <p:spPr>
          <a:xfrm>
            <a:off x="5462765" y="6285195"/>
            <a:ext cx="35875735" cy="1862048"/>
          </a:xfrm>
          <a:prstGeom prst="rect">
            <a:avLst/>
          </a:prstGeom>
          <a:noFill/>
        </p:spPr>
        <p:txBody>
          <a:bodyPr wrap="square" rtlCol="0">
            <a:spAutoFit/>
          </a:bodyPr>
          <a:lstStyle/>
          <a:p>
            <a:r>
              <a:rPr lang="ru-RU" sz="11500" b="1" dirty="0">
                <a:latin typeface="Calibri" panose="020F0502020204030204" pitchFamily="34" charset="0"/>
                <a:ea typeface="Cambria" panose="02040503050406030204" pitchFamily="18" charset="0"/>
                <a:cs typeface="Calibri" panose="020F0502020204030204" pitchFamily="34" charset="0"/>
              </a:rPr>
              <a:t>Новшества при определении таможенной стоимости</a:t>
            </a:r>
          </a:p>
        </p:txBody>
      </p:sp>
      <p:pic>
        <p:nvPicPr>
          <p:cNvPr id="1026" name="Picture 2" descr="Окно просмотра ценовой информации по товару"/>
          <p:cNvPicPr>
            <a:picLocks noChangeAspect="1" noChangeArrowheads="1"/>
          </p:cNvPicPr>
          <p:nvPr/>
        </p:nvPicPr>
        <p:blipFill rotWithShape="1">
          <a:blip r:embed="rId5">
            <a:extLst>
              <a:ext uri="{28A0092B-C50C-407E-A947-70E740481C1C}">
                <a14:useLocalDpi xmlns:a14="http://schemas.microsoft.com/office/drawing/2010/main" val="0"/>
              </a:ext>
            </a:extLst>
          </a:blip>
          <a:srcRect b="44528"/>
          <a:stretch/>
        </p:blipFill>
        <p:spPr bwMode="auto">
          <a:xfrm>
            <a:off x="5933035" y="13963227"/>
            <a:ext cx="41745414" cy="1325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729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Налоговые льготы для программистов: за и против"/>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harpenSoften amount="-6000"/>
                    </a14:imgEffect>
                  </a14:imgLayer>
                </a14:imgProps>
              </a:ext>
              <a:ext uri="{28A0092B-C50C-407E-A947-70E740481C1C}">
                <a14:useLocalDpi xmlns:a14="http://schemas.microsoft.com/office/drawing/2010/main" val="0"/>
              </a:ext>
            </a:extLst>
          </a:blip>
          <a:srcRect t="10253"/>
          <a:stretch/>
        </p:blipFill>
        <p:spPr bwMode="auto">
          <a:xfrm>
            <a:off x="0" y="2946400"/>
            <a:ext cx="51120676" cy="25789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30" name="Прямая соединительная линия 29"/>
          <p:cNvCxnSpPr/>
          <p:nvPr/>
        </p:nvCxnSpPr>
        <p:spPr>
          <a:xfrm flipV="1">
            <a:off x="3874468" y="259707"/>
            <a:ext cx="0" cy="28494681"/>
          </a:xfrm>
          <a:prstGeom prst="line">
            <a:avLst/>
          </a:prstGeom>
          <a:ln w="304800"/>
        </p:spPr>
        <p:style>
          <a:lnRef idx="1">
            <a:schemeClr val="accent1"/>
          </a:lnRef>
          <a:fillRef idx="0">
            <a:schemeClr val="accent1"/>
          </a:fillRef>
          <a:effectRef idx="0">
            <a:schemeClr val="accent1"/>
          </a:effectRef>
          <a:fontRef idx="minor">
            <a:schemeClr val="tx1"/>
          </a:fontRef>
        </p:style>
      </p:cxnSp>
      <p:pic>
        <p:nvPicPr>
          <p:cNvPr id="72" name="Рисунок 71"/>
          <p:cNvPicPr>
            <a:picLocks noChangeAspect="1"/>
          </p:cNvPicPr>
          <p:nvPr/>
        </p:nvPicPr>
        <p:blipFill rotWithShape="1">
          <a:blip r:embed="rId4" cstate="print">
            <a:extLst>
              <a:ext uri="{28A0092B-C50C-407E-A947-70E740481C1C}">
                <a14:useLocalDpi xmlns:a14="http://schemas.microsoft.com/office/drawing/2010/main" val="0"/>
              </a:ext>
            </a:extLst>
          </a:blip>
          <a:srcRect t="50000"/>
          <a:stretch/>
        </p:blipFill>
        <p:spPr>
          <a:xfrm>
            <a:off x="0" y="45489"/>
            <a:ext cx="51120676" cy="5930619"/>
          </a:xfrm>
          <a:prstGeom prst="rect">
            <a:avLst/>
          </a:prstGeom>
        </p:spPr>
      </p:pic>
      <p:grpSp>
        <p:nvGrpSpPr>
          <p:cNvPr id="71" name="Группа 70"/>
          <p:cNvGrpSpPr/>
          <p:nvPr/>
        </p:nvGrpSpPr>
        <p:grpSpPr>
          <a:xfrm>
            <a:off x="3874468" y="4391058"/>
            <a:ext cx="29087714" cy="3907464"/>
            <a:chOff x="8770922" y="-6885190"/>
            <a:chExt cx="37383749" cy="4400585"/>
          </a:xfrm>
        </p:grpSpPr>
        <p:sp>
          <p:nvSpPr>
            <p:cNvPr id="21" name="Прямоугольник 20">
              <a:extLst>
                <a:ext uri="{FF2B5EF4-FFF2-40B4-BE49-F238E27FC236}">
                  <a16:creationId xmlns:a16="http://schemas.microsoft.com/office/drawing/2014/main" id="{61189AE0-10D8-4336-BEF5-0D89D5B9B3D7}"/>
                </a:ext>
              </a:extLst>
            </p:cNvPr>
            <p:cNvSpPr/>
            <p:nvPr/>
          </p:nvSpPr>
          <p:spPr>
            <a:xfrm>
              <a:off x="10812213" y="-6885190"/>
              <a:ext cx="35342458" cy="1837075"/>
            </a:xfrm>
            <a:prstGeom prst="rect">
              <a:avLst/>
            </a:prstGeom>
          </p:spPr>
          <p:txBody>
            <a:bodyPr wrap="square">
              <a:spAutoFit/>
            </a:bodyPr>
            <a:lstStyle/>
            <a:p>
              <a:endParaRPr lang="ru-RU" sz="10000" b="1" dirty="0">
                <a:solidFill>
                  <a:schemeClr val="accent1">
                    <a:lumMod val="50000"/>
                  </a:schemeClr>
                </a:solidFill>
                <a:latin typeface="Bahnschrift SemiBold SemiConden" panose="020B0502040204020203" pitchFamily="34" charset="0"/>
              </a:endParaRPr>
            </a:p>
          </p:txBody>
        </p:sp>
        <p:cxnSp>
          <p:nvCxnSpPr>
            <p:cNvPr id="50" name="Прямая соединительная линия 49">
              <a:extLst>
                <a:ext uri="{FF2B5EF4-FFF2-40B4-BE49-F238E27FC236}">
                  <a16:creationId xmlns:a16="http://schemas.microsoft.com/office/drawing/2014/main" id="{48D51ED4-4CF0-4523-97AC-EF908C7E5CCB}"/>
                </a:ext>
              </a:extLst>
            </p:cNvPr>
            <p:cNvCxnSpPr>
              <a:cxnSpLocks/>
            </p:cNvCxnSpPr>
            <p:nvPr/>
          </p:nvCxnSpPr>
          <p:spPr>
            <a:xfrm flipH="1" flipV="1">
              <a:off x="8770922" y="-2502943"/>
              <a:ext cx="31968025" cy="18338"/>
            </a:xfrm>
            <a:prstGeom prst="line">
              <a:avLst/>
            </a:prstGeom>
            <a:ln/>
          </p:spPr>
          <p:style>
            <a:lnRef idx="1">
              <a:schemeClr val="accent5"/>
            </a:lnRef>
            <a:fillRef idx="0">
              <a:schemeClr val="accent5"/>
            </a:fillRef>
            <a:effectRef idx="0">
              <a:schemeClr val="accent5"/>
            </a:effectRef>
            <a:fontRef idx="minor">
              <a:schemeClr val="tx1"/>
            </a:fontRef>
          </p:style>
        </p:cxnSp>
      </p:grpSp>
      <p:sp>
        <p:nvSpPr>
          <p:cNvPr id="4" name="Равнобедренный треугольник 3"/>
          <p:cNvSpPr/>
          <p:nvPr/>
        </p:nvSpPr>
        <p:spPr>
          <a:xfrm rot="5400000">
            <a:off x="3023875" y="7915803"/>
            <a:ext cx="1701183" cy="73287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a:extLst>
              <a:ext uri="{FF2B5EF4-FFF2-40B4-BE49-F238E27FC236}">
                <a16:creationId xmlns:a16="http://schemas.microsoft.com/office/drawing/2014/main" id="{61189AE0-10D8-4336-BEF5-0D89D5B9B3D7}"/>
              </a:ext>
            </a:extLst>
          </p:cNvPr>
          <p:cNvSpPr/>
          <p:nvPr/>
        </p:nvSpPr>
        <p:spPr>
          <a:xfrm>
            <a:off x="5110185" y="8561748"/>
            <a:ext cx="23638097" cy="19328368"/>
          </a:xfrm>
          <a:prstGeom prst="rect">
            <a:avLst/>
          </a:prstGeom>
        </p:spPr>
        <p:txBody>
          <a:bodyPr wrap="square">
            <a:spAutoFit/>
          </a:bodyPr>
          <a:lstStyle/>
          <a:p>
            <a:pPr algn="just"/>
            <a:r>
              <a:rPr lang="ru-RU" sz="11500" b="1" dirty="0">
                <a:solidFill>
                  <a:srgbClr val="FF000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Отмена отдельных документов.</a:t>
            </a:r>
            <a:endParaRPr lang="sv-SE" sz="11500" b="1" dirty="0">
              <a:solidFill>
                <a:srgbClr val="FF000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endParaRPr>
          </a:p>
          <a:p>
            <a:pPr algn="just"/>
            <a:endParaRPr lang="ru-RU" sz="11500" dirty="0">
              <a:latin typeface="Calibri" panose="020F0502020204030204" pitchFamily="34" charset="0"/>
              <a:ea typeface="Cambria" panose="02040503050406030204" pitchFamily="18" charset="0"/>
              <a:cs typeface="Calibri" panose="020F0502020204030204" pitchFamily="34" charset="0"/>
            </a:endParaRPr>
          </a:p>
          <a:p>
            <a:pPr algn="just"/>
            <a:r>
              <a:rPr lang="ru-RU" sz="11500" dirty="0">
                <a:latin typeface="Calibri" panose="020F0502020204030204" pitchFamily="34" charset="0"/>
                <a:ea typeface="Cambria" panose="02040503050406030204" pitchFamily="18" charset="0"/>
                <a:cs typeface="Calibri" panose="020F0502020204030204" pitchFamily="34" charset="0"/>
              </a:rPr>
              <a:t>Упрощено определение таможенной стоимости методами 1-3</a:t>
            </a:r>
          </a:p>
          <a:p>
            <a:pPr algn="ctr"/>
            <a:r>
              <a:rPr lang="ru-RU" sz="11500" dirty="0">
                <a:latin typeface="Calibri" panose="020F0502020204030204" pitchFamily="34" charset="0"/>
                <a:ea typeface="Cambria" panose="02040503050406030204" pitchFamily="18" charset="0"/>
                <a:cs typeface="Calibri" panose="020F0502020204030204" pitchFamily="34" charset="0"/>
              </a:rPr>
              <a:t>Метод 1: </a:t>
            </a:r>
          </a:p>
          <a:p>
            <a:pPr algn="just"/>
            <a:r>
              <a:rPr lang="ru-RU" sz="8000" dirty="0">
                <a:latin typeface="Calibri" panose="020F0502020204030204" pitchFamily="34" charset="0"/>
                <a:ea typeface="Cambria" panose="02040503050406030204" pitchFamily="18" charset="0"/>
                <a:cs typeface="Calibri" panose="020F0502020204030204" pitchFamily="34" charset="0"/>
              </a:rPr>
              <a:t>- экспортная ГТД требуется только по запросу сотрудника</a:t>
            </a:r>
          </a:p>
          <a:p>
            <a:pPr algn="just"/>
            <a:r>
              <a:rPr lang="ru-RU" sz="8000" dirty="0">
                <a:latin typeface="Calibri" panose="020F0502020204030204" pitchFamily="34" charset="0"/>
                <a:ea typeface="Cambria" panose="02040503050406030204" pitchFamily="18" charset="0"/>
                <a:cs typeface="Calibri" panose="020F0502020204030204" pitchFamily="34" charset="0"/>
              </a:rPr>
              <a:t>- требование импортной ГТД страны реэкспорта отменено</a:t>
            </a:r>
          </a:p>
          <a:p>
            <a:pPr algn="just"/>
            <a:r>
              <a:rPr lang="ru-RU" sz="8000" dirty="0">
                <a:latin typeface="Calibri" panose="020F0502020204030204" pitchFamily="34" charset="0"/>
                <a:ea typeface="Cambria" panose="02040503050406030204" pitchFamily="18" charset="0"/>
                <a:cs typeface="Calibri" panose="020F0502020204030204" pitchFamily="34" charset="0"/>
              </a:rPr>
              <a:t>- вместо договоров между третьими лицами можно предоставить справку</a:t>
            </a:r>
          </a:p>
          <a:p>
            <a:pPr algn="ctr"/>
            <a:r>
              <a:rPr lang="ru-RU" sz="11500" dirty="0">
                <a:latin typeface="Calibri" panose="020F0502020204030204" pitchFamily="34" charset="0"/>
                <a:ea typeface="Cambria" panose="02040503050406030204" pitchFamily="18" charset="0"/>
                <a:cs typeface="Calibri" panose="020F0502020204030204" pitchFamily="34" charset="0"/>
              </a:rPr>
              <a:t>Методы 2 и 3: </a:t>
            </a:r>
          </a:p>
          <a:p>
            <a:pPr algn="ctr"/>
            <a:r>
              <a:rPr lang="ru-RU" sz="8000" dirty="0">
                <a:latin typeface="Calibri" panose="020F0502020204030204" pitchFamily="34" charset="0"/>
                <a:ea typeface="Cambria" panose="02040503050406030204" pitchFamily="18" charset="0"/>
                <a:cs typeface="Calibri" panose="020F0502020204030204" pitchFamily="34" charset="0"/>
              </a:rPr>
              <a:t>необходим лишь номер ГТД для ссылки</a:t>
            </a:r>
          </a:p>
        </p:txBody>
      </p:sp>
      <p:sp>
        <p:nvSpPr>
          <p:cNvPr id="8" name="TextBox 7"/>
          <p:cNvSpPr txBox="1"/>
          <p:nvPr/>
        </p:nvSpPr>
        <p:spPr>
          <a:xfrm>
            <a:off x="5462765" y="6285195"/>
            <a:ext cx="35875735" cy="1862048"/>
          </a:xfrm>
          <a:prstGeom prst="rect">
            <a:avLst/>
          </a:prstGeom>
          <a:noFill/>
        </p:spPr>
        <p:txBody>
          <a:bodyPr wrap="square" rtlCol="0">
            <a:spAutoFit/>
          </a:bodyPr>
          <a:lstStyle/>
          <a:p>
            <a:r>
              <a:rPr lang="ru-RU" sz="11500" b="1" dirty="0">
                <a:latin typeface="Calibri" panose="020F0502020204030204" pitchFamily="34" charset="0"/>
                <a:ea typeface="Cambria" panose="02040503050406030204" pitchFamily="18" charset="0"/>
                <a:cs typeface="Calibri" panose="020F0502020204030204" pitchFamily="34" charset="0"/>
              </a:rPr>
              <a:t>Новшества при определении таможенной стоимости</a:t>
            </a:r>
          </a:p>
        </p:txBody>
      </p:sp>
      <p:pic>
        <p:nvPicPr>
          <p:cNvPr id="8196" name="Picture 4" descr="Предлагается сократить перечень документов, которые граждане должны  предоставлять для оказания им госуслуг"/>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81205" y="8923185"/>
            <a:ext cx="18661215" cy="186612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056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Налоговые льготы для программистов: за и против"/>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harpenSoften amount="-6000"/>
                    </a14:imgEffect>
                  </a14:imgLayer>
                </a14:imgProps>
              </a:ext>
              <a:ext uri="{28A0092B-C50C-407E-A947-70E740481C1C}">
                <a14:useLocalDpi xmlns:a14="http://schemas.microsoft.com/office/drawing/2010/main" val="0"/>
              </a:ext>
            </a:extLst>
          </a:blip>
          <a:srcRect t="10253"/>
          <a:stretch/>
        </p:blipFill>
        <p:spPr bwMode="auto">
          <a:xfrm>
            <a:off x="0" y="2946400"/>
            <a:ext cx="51120676" cy="25789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30" name="Прямая соединительная линия 29"/>
          <p:cNvCxnSpPr/>
          <p:nvPr/>
        </p:nvCxnSpPr>
        <p:spPr>
          <a:xfrm flipV="1">
            <a:off x="3874468" y="259707"/>
            <a:ext cx="0" cy="28494681"/>
          </a:xfrm>
          <a:prstGeom prst="line">
            <a:avLst/>
          </a:prstGeom>
          <a:ln w="304800"/>
        </p:spPr>
        <p:style>
          <a:lnRef idx="1">
            <a:schemeClr val="accent1"/>
          </a:lnRef>
          <a:fillRef idx="0">
            <a:schemeClr val="accent1"/>
          </a:fillRef>
          <a:effectRef idx="0">
            <a:schemeClr val="accent1"/>
          </a:effectRef>
          <a:fontRef idx="minor">
            <a:schemeClr val="tx1"/>
          </a:fontRef>
        </p:style>
      </p:cxnSp>
      <p:pic>
        <p:nvPicPr>
          <p:cNvPr id="72" name="Рисунок 71"/>
          <p:cNvPicPr>
            <a:picLocks noChangeAspect="1"/>
          </p:cNvPicPr>
          <p:nvPr/>
        </p:nvPicPr>
        <p:blipFill rotWithShape="1">
          <a:blip r:embed="rId4" cstate="print">
            <a:extLst>
              <a:ext uri="{28A0092B-C50C-407E-A947-70E740481C1C}">
                <a14:useLocalDpi xmlns:a14="http://schemas.microsoft.com/office/drawing/2010/main" val="0"/>
              </a:ext>
            </a:extLst>
          </a:blip>
          <a:srcRect t="50000"/>
          <a:stretch/>
        </p:blipFill>
        <p:spPr>
          <a:xfrm>
            <a:off x="0" y="45489"/>
            <a:ext cx="51120676" cy="5930619"/>
          </a:xfrm>
          <a:prstGeom prst="rect">
            <a:avLst/>
          </a:prstGeom>
        </p:spPr>
      </p:pic>
      <p:grpSp>
        <p:nvGrpSpPr>
          <p:cNvPr id="71" name="Группа 70"/>
          <p:cNvGrpSpPr/>
          <p:nvPr/>
        </p:nvGrpSpPr>
        <p:grpSpPr>
          <a:xfrm>
            <a:off x="3874468" y="4391058"/>
            <a:ext cx="29087714" cy="3907464"/>
            <a:chOff x="8770922" y="-6885190"/>
            <a:chExt cx="37383749" cy="4400585"/>
          </a:xfrm>
        </p:grpSpPr>
        <p:sp>
          <p:nvSpPr>
            <p:cNvPr id="21" name="Прямоугольник 20">
              <a:extLst>
                <a:ext uri="{FF2B5EF4-FFF2-40B4-BE49-F238E27FC236}">
                  <a16:creationId xmlns:a16="http://schemas.microsoft.com/office/drawing/2014/main" id="{61189AE0-10D8-4336-BEF5-0D89D5B9B3D7}"/>
                </a:ext>
              </a:extLst>
            </p:cNvPr>
            <p:cNvSpPr/>
            <p:nvPr/>
          </p:nvSpPr>
          <p:spPr>
            <a:xfrm>
              <a:off x="10812213" y="-6885190"/>
              <a:ext cx="35342458" cy="1837075"/>
            </a:xfrm>
            <a:prstGeom prst="rect">
              <a:avLst/>
            </a:prstGeom>
          </p:spPr>
          <p:txBody>
            <a:bodyPr wrap="square">
              <a:spAutoFit/>
            </a:bodyPr>
            <a:lstStyle/>
            <a:p>
              <a:endParaRPr lang="ru-RU" sz="10000" b="1" dirty="0">
                <a:solidFill>
                  <a:schemeClr val="accent1">
                    <a:lumMod val="50000"/>
                  </a:schemeClr>
                </a:solidFill>
                <a:latin typeface="Bahnschrift SemiBold SemiConden" panose="020B0502040204020203" pitchFamily="34" charset="0"/>
              </a:endParaRPr>
            </a:p>
          </p:txBody>
        </p:sp>
        <p:cxnSp>
          <p:nvCxnSpPr>
            <p:cNvPr id="50" name="Прямая соединительная линия 49">
              <a:extLst>
                <a:ext uri="{FF2B5EF4-FFF2-40B4-BE49-F238E27FC236}">
                  <a16:creationId xmlns:a16="http://schemas.microsoft.com/office/drawing/2014/main" id="{48D51ED4-4CF0-4523-97AC-EF908C7E5CCB}"/>
                </a:ext>
              </a:extLst>
            </p:cNvPr>
            <p:cNvCxnSpPr>
              <a:cxnSpLocks/>
            </p:cNvCxnSpPr>
            <p:nvPr/>
          </p:nvCxnSpPr>
          <p:spPr>
            <a:xfrm flipH="1" flipV="1">
              <a:off x="8770922" y="-2502943"/>
              <a:ext cx="31968025" cy="18338"/>
            </a:xfrm>
            <a:prstGeom prst="line">
              <a:avLst/>
            </a:prstGeom>
            <a:ln/>
          </p:spPr>
          <p:style>
            <a:lnRef idx="1">
              <a:schemeClr val="accent5"/>
            </a:lnRef>
            <a:fillRef idx="0">
              <a:schemeClr val="accent5"/>
            </a:fillRef>
            <a:effectRef idx="0">
              <a:schemeClr val="accent5"/>
            </a:effectRef>
            <a:fontRef idx="minor">
              <a:schemeClr val="tx1"/>
            </a:fontRef>
          </p:style>
        </p:cxnSp>
      </p:grpSp>
      <p:sp>
        <p:nvSpPr>
          <p:cNvPr id="4" name="Равнобедренный треугольник 3"/>
          <p:cNvSpPr/>
          <p:nvPr/>
        </p:nvSpPr>
        <p:spPr>
          <a:xfrm rot="5400000">
            <a:off x="3023875" y="7915803"/>
            <a:ext cx="1701183" cy="73287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a:extLst>
              <a:ext uri="{FF2B5EF4-FFF2-40B4-BE49-F238E27FC236}">
                <a16:creationId xmlns:a16="http://schemas.microsoft.com/office/drawing/2014/main" id="{61189AE0-10D8-4336-BEF5-0D89D5B9B3D7}"/>
              </a:ext>
            </a:extLst>
          </p:cNvPr>
          <p:cNvSpPr/>
          <p:nvPr/>
        </p:nvSpPr>
        <p:spPr>
          <a:xfrm>
            <a:off x="5110185" y="8561748"/>
            <a:ext cx="32570715" cy="1862048"/>
          </a:xfrm>
          <a:prstGeom prst="rect">
            <a:avLst/>
          </a:prstGeom>
        </p:spPr>
        <p:txBody>
          <a:bodyPr wrap="square">
            <a:spAutoFit/>
          </a:bodyPr>
          <a:lstStyle/>
          <a:p>
            <a:pPr algn="just"/>
            <a:r>
              <a:rPr lang="ru-RU" sz="11500" b="1" dirty="0">
                <a:solidFill>
                  <a:srgbClr val="FF000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Положительные аспекты отмены бюллетеня:</a:t>
            </a:r>
            <a:endParaRPr lang="ru-RU" sz="11500" dirty="0">
              <a:latin typeface="Calibri" panose="020F0502020204030204" pitchFamily="34" charset="0"/>
              <a:ea typeface="Cambria" panose="02040503050406030204" pitchFamily="18" charset="0"/>
              <a:cs typeface="Calibri" panose="020F0502020204030204" pitchFamily="34" charset="0"/>
            </a:endParaRPr>
          </a:p>
        </p:txBody>
      </p:sp>
      <p:sp>
        <p:nvSpPr>
          <p:cNvPr id="8" name="TextBox 7"/>
          <p:cNvSpPr txBox="1"/>
          <p:nvPr/>
        </p:nvSpPr>
        <p:spPr>
          <a:xfrm>
            <a:off x="5462765" y="6285195"/>
            <a:ext cx="35875735" cy="1862048"/>
          </a:xfrm>
          <a:prstGeom prst="rect">
            <a:avLst/>
          </a:prstGeom>
          <a:noFill/>
        </p:spPr>
        <p:txBody>
          <a:bodyPr wrap="square" rtlCol="0">
            <a:spAutoFit/>
          </a:bodyPr>
          <a:lstStyle/>
          <a:p>
            <a:r>
              <a:rPr lang="ru-RU" sz="11500" b="1" dirty="0">
                <a:latin typeface="Calibri" panose="020F0502020204030204" pitchFamily="34" charset="0"/>
                <a:ea typeface="Cambria" panose="02040503050406030204" pitchFamily="18" charset="0"/>
                <a:cs typeface="Calibri" panose="020F0502020204030204" pitchFamily="34" charset="0"/>
              </a:rPr>
              <a:t>Новшества при определении таможенной стоимости</a:t>
            </a:r>
          </a:p>
        </p:txBody>
      </p:sp>
      <p:pic>
        <p:nvPicPr>
          <p:cNvPr id="2050" name="Picture 2" descr="https://images.uzum.uz/ccusuejb3ho5lmuq0n2g/original.jpg"/>
          <p:cNvPicPr>
            <a:picLocks noChangeAspect="1" noChangeArrowheads="1"/>
          </p:cNvPicPr>
          <p:nvPr/>
        </p:nvPicPr>
        <p:blipFill rotWithShape="1">
          <a:blip r:embed="rId5">
            <a:extLst>
              <a:ext uri="{28A0092B-C50C-407E-A947-70E740481C1C}">
                <a14:useLocalDpi xmlns:a14="http://schemas.microsoft.com/office/drawing/2010/main" val="0"/>
              </a:ext>
            </a:extLst>
          </a:blip>
          <a:srcRect l="31424" t="16430" r="30417" b="8015"/>
          <a:stretch/>
        </p:blipFill>
        <p:spPr bwMode="auto">
          <a:xfrm>
            <a:off x="40233600" y="10051225"/>
            <a:ext cx="6356034" cy="167803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135499" y="13316096"/>
            <a:ext cx="34259901" cy="11433899"/>
          </a:xfrm>
          <a:prstGeom prst="rect">
            <a:avLst/>
          </a:prstGeom>
          <a:noFill/>
        </p:spPr>
        <p:txBody>
          <a:bodyPr wrap="square" rtlCol="0">
            <a:spAutoFit/>
          </a:bodyPr>
          <a:lstStyle/>
          <a:p>
            <a:r>
              <a:rPr lang="ru-RU" sz="11500" dirty="0">
                <a:latin typeface="Calibri" panose="020F0502020204030204" pitchFamily="34" charset="0"/>
                <a:ea typeface="Cambria" panose="02040503050406030204" pitchFamily="18" charset="0"/>
                <a:cs typeface="Calibri" panose="020F0502020204030204" pitchFamily="34" charset="0"/>
              </a:rPr>
              <a:t>Одним из главных плюсов является то, что теперь есть возможность оформить товар с низкой, но фактической, ценой, без привязки к бюллетеню.</a:t>
            </a:r>
          </a:p>
          <a:p>
            <a:endParaRPr lang="ru-RU" sz="5000" i="1" dirty="0">
              <a:latin typeface="Calibri" panose="020F0502020204030204" pitchFamily="34" charset="0"/>
              <a:ea typeface="Cambria" panose="02040503050406030204" pitchFamily="18" charset="0"/>
              <a:cs typeface="Calibri" panose="020F0502020204030204" pitchFamily="34" charset="0"/>
            </a:endParaRPr>
          </a:p>
          <a:p>
            <a:r>
              <a:rPr lang="ru-RU" sz="5000" i="1" dirty="0">
                <a:latin typeface="Calibri" panose="020F0502020204030204" pitchFamily="34" charset="0"/>
                <a:ea typeface="Cambria" panose="02040503050406030204" pitchFamily="18" charset="0"/>
                <a:cs typeface="Calibri" panose="020F0502020204030204" pitchFamily="34" charset="0"/>
              </a:rPr>
              <a:t>К примеру, этот товар на внутреннем рынке продается по 140-150 тыс. </a:t>
            </a:r>
            <a:r>
              <a:rPr lang="ru-RU" sz="5000" i="1" dirty="0" err="1">
                <a:latin typeface="Calibri" panose="020F0502020204030204" pitchFamily="34" charset="0"/>
                <a:ea typeface="Cambria" panose="02040503050406030204" pitchFamily="18" charset="0"/>
                <a:cs typeface="Calibri" panose="020F0502020204030204" pitchFamily="34" charset="0"/>
              </a:rPr>
              <a:t>сумов</a:t>
            </a:r>
            <a:r>
              <a:rPr lang="ru-RU" sz="5000" i="1" dirty="0">
                <a:latin typeface="Calibri" panose="020F0502020204030204" pitchFamily="34" charset="0"/>
                <a:ea typeface="Cambria" panose="02040503050406030204" pitchFamily="18" charset="0"/>
                <a:cs typeface="Calibri" panose="020F0502020204030204" pitchFamily="34" charset="0"/>
              </a:rPr>
              <a:t> за/ед. При расчете математической формулы можно увидеть, что цена ниже 7 </a:t>
            </a:r>
            <a:r>
              <a:rPr lang="en-US" sz="5000" i="1" dirty="0">
                <a:latin typeface="Calibri" panose="020F0502020204030204" pitchFamily="34" charset="0"/>
                <a:ea typeface="Cambria" panose="02040503050406030204" pitchFamily="18" charset="0"/>
                <a:cs typeface="Calibri" panose="020F0502020204030204" pitchFamily="34" charset="0"/>
              </a:rPr>
              <a:t>$/</a:t>
            </a:r>
            <a:r>
              <a:rPr lang="uz-Cyrl-UZ" sz="5000" i="1" dirty="0">
                <a:latin typeface="Calibri" panose="020F0502020204030204" pitchFamily="34" charset="0"/>
                <a:ea typeface="Cambria" panose="02040503050406030204" pitchFamily="18" charset="0"/>
                <a:cs typeface="Calibri" panose="020F0502020204030204" pitchFamily="34" charset="0"/>
              </a:rPr>
              <a:t>ед. При этом минимальная цена в бюллетне</a:t>
            </a:r>
            <a:r>
              <a:rPr lang="ru-RU" sz="5000" i="1" dirty="0">
                <a:latin typeface="Calibri" panose="020F0502020204030204" pitchFamily="34" charset="0"/>
                <a:ea typeface="Cambria" panose="02040503050406030204" pitchFamily="18" charset="0"/>
                <a:cs typeface="Calibri" panose="020F0502020204030204" pitchFamily="34" charset="0"/>
              </a:rPr>
              <a:t> начиналась с 14</a:t>
            </a:r>
            <a:r>
              <a:rPr lang="en-US" sz="5000" i="1" dirty="0">
                <a:latin typeface="Calibri" panose="020F0502020204030204" pitchFamily="34" charset="0"/>
                <a:ea typeface="Cambria" panose="02040503050406030204" pitchFamily="18" charset="0"/>
                <a:cs typeface="Calibri" panose="020F0502020204030204" pitchFamily="34" charset="0"/>
              </a:rPr>
              <a:t>$.</a:t>
            </a:r>
          </a:p>
          <a:p>
            <a:endParaRPr lang="en-US" sz="5000" i="1" dirty="0">
              <a:latin typeface="Calibri" panose="020F0502020204030204" pitchFamily="34" charset="0"/>
              <a:ea typeface="Cambria" panose="02040503050406030204" pitchFamily="18" charset="0"/>
              <a:cs typeface="Calibri" panose="020F0502020204030204" pitchFamily="34" charset="0"/>
            </a:endParaRPr>
          </a:p>
          <a:p>
            <a:r>
              <a:rPr lang="uz-Cyrl-UZ" sz="9600" dirty="0">
                <a:latin typeface="Calibri" panose="020F0502020204030204" pitchFamily="34" charset="0"/>
                <a:ea typeface="Cambria" panose="02040503050406030204" pitchFamily="18" charset="0"/>
                <a:cs typeface="Calibri" panose="020F0502020204030204" pitchFamily="34" charset="0"/>
              </a:rPr>
              <a:t>Тем самым, заявление таможенной стоимости становится намного легче и проще, чем когда либо.</a:t>
            </a:r>
            <a:endParaRPr lang="ru-RU" sz="5000" i="1" dirty="0">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036762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Налоговые льготы для программистов: за и против"/>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harpenSoften amount="-6000"/>
                    </a14:imgEffect>
                  </a14:imgLayer>
                </a14:imgProps>
              </a:ext>
              <a:ext uri="{28A0092B-C50C-407E-A947-70E740481C1C}">
                <a14:useLocalDpi xmlns:a14="http://schemas.microsoft.com/office/drawing/2010/main" val="0"/>
              </a:ext>
            </a:extLst>
          </a:blip>
          <a:srcRect t="10253"/>
          <a:stretch/>
        </p:blipFill>
        <p:spPr bwMode="auto">
          <a:xfrm>
            <a:off x="0" y="2946400"/>
            <a:ext cx="51120676" cy="25789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30" name="Прямая соединительная линия 29"/>
          <p:cNvCxnSpPr/>
          <p:nvPr/>
        </p:nvCxnSpPr>
        <p:spPr>
          <a:xfrm flipV="1">
            <a:off x="3874468" y="259707"/>
            <a:ext cx="0" cy="28494681"/>
          </a:xfrm>
          <a:prstGeom prst="line">
            <a:avLst/>
          </a:prstGeom>
          <a:ln w="304800"/>
        </p:spPr>
        <p:style>
          <a:lnRef idx="1">
            <a:schemeClr val="accent1"/>
          </a:lnRef>
          <a:fillRef idx="0">
            <a:schemeClr val="accent1"/>
          </a:fillRef>
          <a:effectRef idx="0">
            <a:schemeClr val="accent1"/>
          </a:effectRef>
          <a:fontRef idx="minor">
            <a:schemeClr val="tx1"/>
          </a:fontRef>
        </p:style>
      </p:cxnSp>
      <p:pic>
        <p:nvPicPr>
          <p:cNvPr id="72" name="Рисунок 71"/>
          <p:cNvPicPr>
            <a:picLocks noChangeAspect="1"/>
          </p:cNvPicPr>
          <p:nvPr/>
        </p:nvPicPr>
        <p:blipFill rotWithShape="1">
          <a:blip r:embed="rId4" cstate="print">
            <a:extLst>
              <a:ext uri="{28A0092B-C50C-407E-A947-70E740481C1C}">
                <a14:useLocalDpi xmlns:a14="http://schemas.microsoft.com/office/drawing/2010/main" val="0"/>
              </a:ext>
            </a:extLst>
          </a:blip>
          <a:srcRect t="50000"/>
          <a:stretch/>
        </p:blipFill>
        <p:spPr>
          <a:xfrm>
            <a:off x="0" y="45489"/>
            <a:ext cx="51120676" cy="5930619"/>
          </a:xfrm>
          <a:prstGeom prst="rect">
            <a:avLst/>
          </a:prstGeom>
        </p:spPr>
      </p:pic>
      <p:grpSp>
        <p:nvGrpSpPr>
          <p:cNvPr id="71" name="Группа 70"/>
          <p:cNvGrpSpPr/>
          <p:nvPr/>
        </p:nvGrpSpPr>
        <p:grpSpPr>
          <a:xfrm>
            <a:off x="3874468" y="4391058"/>
            <a:ext cx="29087714" cy="3907464"/>
            <a:chOff x="8770922" y="-6885190"/>
            <a:chExt cx="37383749" cy="4400585"/>
          </a:xfrm>
        </p:grpSpPr>
        <p:sp>
          <p:nvSpPr>
            <p:cNvPr id="21" name="Прямоугольник 20">
              <a:extLst>
                <a:ext uri="{FF2B5EF4-FFF2-40B4-BE49-F238E27FC236}">
                  <a16:creationId xmlns:a16="http://schemas.microsoft.com/office/drawing/2014/main" id="{61189AE0-10D8-4336-BEF5-0D89D5B9B3D7}"/>
                </a:ext>
              </a:extLst>
            </p:cNvPr>
            <p:cNvSpPr/>
            <p:nvPr/>
          </p:nvSpPr>
          <p:spPr>
            <a:xfrm>
              <a:off x="10812213" y="-6885190"/>
              <a:ext cx="35342458" cy="1837075"/>
            </a:xfrm>
            <a:prstGeom prst="rect">
              <a:avLst/>
            </a:prstGeom>
          </p:spPr>
          <p:txBody>
            <a:bodyPr wrap="square">
              <a:spAutoFit/>
            </a:bodyPr>
            <a:lstStyle/>
            <a:p>
              <a:endParaRPr lang="ru-RU" sz="10000" b="1" dirty="0">
                <a:solidFill>
                  <a:schemeClr val="accent1">
                    <a:lumMod val="50000"/>
                  </a:schemeClr>
                </a:solidFill>
                <a:latin typeface="Bahnschrift SemiBold SemiConden" panose="020B0502040204020203" pitchFamily="34" charset="0"/>
              </a:endParaRPr>
            </a:p>
          </p:txBody>
        </p:sp>
        <p:cxnSp>
          <p:nvCxnSpPr>
            <p:cNvPr id="50" name="Прямая соединительная линия 49">
              <a:extLst>
                <a:ext uri="{FF2B5EF4-FFF2-40B4-BE49-F238E27FC236}">
                  <a16:creationId xmlns:a16="http://schemas.microsoft.com/office/drawing/2014/main" id="{48D51ED4-4CF0-4523-97AC-EF908C7E5CCB}"/>
                </a:ext>
              </a:extLst>
            </p:cNvPr>
            <p:cNvCxnSpPr>
              <a:cxnSpLocks/>
            </p:cNvCxnSpPr>
            <p:nvPr/>
          </p:nvCxnSpPr>
          <p:spPr>
            <a:xfrm flipH="1" flipV="1">
              <a:off x="8770922" y="-2502943"/>
              <a:ext cx="31968025" cy="18338"/>
            </a:xfrm>
            <a:prstGeom prst="line">
              <a:avLst/>
            </a:prstGeom>
            <a:ln/>
          </p:spPr>
          <p:style>
            <a:lnRef idx="1">
              <a:schemeClr val="accent5"/>
            </a:lnRef>
            <a:fillRef idx="0">
              <a:schemeClr val="accent5"/>
            </a:fillRef>
            <a:effectRef idx="0">
              <a:schemeClr val="accent5"/>
            </a:effectRef>
            <a:fontRef idx="minor">
              <a:schemeClr val="tx1"/>
            </a:fontRef>
          </p:style>
        </p:cxnSp>
      </p:grpSp>
      <p:sp>
        <p:nvSpPr>
          <p:cNvPr id="4" name="Равнобедренный треугольник 3"/>
          <p:cNvSpPr/>
          <p:nvPr/>
        </p:nvSpPr>
        <p:spPr>
          <a:xfrm rot="5400000">
            <a:off x="3023875" y="7915803"/>
            <a:ext cx="1701183" cy="73287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a:extLst>
              <a:ext uri="{FF2B5EF4-FFF2-40B4-BE49-F238E27FC236}">
                <a16:creationId xmlns:a16="http://schemas.microsoft.com/office/drawing/2014/main" id="{61189AE0-10D8-4336-BEF5-0D89D5B9B3D7}"/>
              </a:ext>
            </a:extLst>
          </p:cNvPr>
          <p:cNvSpPr/>
          <p:nvPr/>
        </p:nvSpPr>
        <p:spPr>
          <a:xfrm>
            <a:off x="5110185" y="8561748"/>
            <a:ext cx="32570715" cy="1862048"/>
          </a:xfrm>
          <a:prstGeom prst="rect">
            <a:avLst/>
          </a:prstGeom>
        </p:spPr>
        <p:txBody>
          <a:bodyPr wrap="square">
            <a:spAutoFit/>
          </a:bodyPr>
          <a:lstStyle/>
          <a:p>
            <a:pPr algn="just"/>
            <a:r>
              <a:rPr lang="ru-RU" sz="11500" b="1" dirty="0">
                <a:solidFill>
                  <a:srgbClr val="FF000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Положительные аспекты отмены бюллетеня:</a:t>
            </a:r>
            <a:endParaRPr lang="ru-RU" sz="11500" dirty="0">
              <a:latin typeface="Calibri" panose="020F0502020204030204" pitchFamily="34" charset="0"/>
              <a:ea typeface="Cambria" panose="02040503050406030204" pitchFamily="18" charset="0"/>
              <a:cs typeface="Calibri" panose="020F0502020204030204" pitchFamily="34" charset="0"/>
            </a:endParaRPr>
          </a:p>
        </p:txBody>
      </p:sp>
      <p:sp>
        <p:nvSpPr>
          <p:cNvPr id="8" name="TextBox 7"/>
          <p:cNvSpPr txBox="1"/>
          <p:nvPr/>
        </p:nvSpPr>
        <p:spPr>
          <a:xfrm>
            <a:off x="5462765" y="6285195"/>
            <a:ext cx="35875735" cy="1862048"/>
          </a:xfrm>
          <a:prstGeom prst="rect">
            <a:avLst/>
          </a:prstGeom>
          <a:noFill/>
        </p:spPr>
        <p:txBody>
          <a:bodyPr wrap="square" rtlCol="0">
            <a:spAutoFit/>
          </a:bodyPr>
          <a:lstStyle/>
          <a:p>
            <a:r>
              <a:rPr lang="ru-RU" sz="11500" b="1" dirty="0">
                <a:latin typeface="Calibri" panose="020F0502020204030204" pitchFamily="34" charset="0"/>
                <a:ea typeface="Cambria" panose="02040503050406030204" pitchFamily="18" charset="0"/>
                <a:cs typeface="Calibri" panose="020F0502020204030204" pitchFamily="34" charset="0"/>
              </a:rPr>
              <a:t>Новшества при определении таможенной стоимости</a:t>
            </a:r>
          </a:p>
        </p:txBody>
      </p:sp>
      <p:sp>
        <p:nvSpPr>
          <p:cNvPr id="13" name="TextBox 12"/>
          <p:cNvSpPr txBox="1"/>
          <p:nvPr/>
        </p:nvSpPr>
        <p:spPr>
          <a:xfrm>
            <a:off x="5110185" y="10833936"/>
            <a:ext cx="25179315" cy="7171194"/>
          </a:xfrm>
          <a:prstGeom prst="rect">
            <a:avLst/>
          </a:prstGeom>
          <a:noFill/>
        </p:spPr>
        <p:txBody>
          <a:bodyPr wrap="square" rtlCol="0">
            <a:spAutoFit/>
          </a:bodyPr>
          <a:lstStyle/>
          <a:p>
            <a:r>
              <a:rPr lang="ru-RU" sz="11500" dirty="0">
                <a:latin typeface="Calibri" panose="020F0502020204030204" pitchFamily="34" charset="0"/>
                <a:ea typeface="Cambria" panose="02040503050406030204" pitchFamily="18" charset="0"/>
                <a:cs typeface="Calibri" panose="020F0502020204030204" pitchFamily="34" charset="0"/>
              </a:rPr>
              <a:t>Важно отметить, что теперь есть возможность применения методов последовательно, как это прописано </a:t>
            </a:r>
            <a:br>
              <a:rPr lang="ru-RU" sz="11500" dirty="0">
                <a:latin typeface="Calibri" panose="020F0502020204030204" pitchFamily="34" charset="0"/>
                <a:ea typeface="Cambria" panose="02040503050406030204" pitchFamily="18" charset="0"/>
                <a:cs typeface="Calibri" panose="020F0502020204030204" pitchFamily="34" charset="0"/>
              </a:rPr>
            </a:br>
            <a:r>
              <a:rPr lang="ru-RU" sz="11500" dirty="0">
                <a:latin typeface="Calibri" panose="020F0502020204030204" pitchFamily="34" charset="0"/>
                <a:ea typeface="Cambria" panose="02040503050406030204" pitchFamily="18" charset="0"/>
                <a:cs typeface="Calibri" panose="020F0502020204030204" pitchFamily="34" charset="0"/>
              </a:rPr>
              <a:t>в статье 302 Таможенного кодекса.</a:t>
            </a:r>
            <a:endParaRPr lang="ru-RU" sz="5000" i="1" dirty="0">
              <a:latin typeface="Calibri" panose="020F0502020204030204" pitchFamily="34" charset="0"/>
              <a:ea typeface="Cambria" panose="02040503050406030204" pitchFamily="18" charset="0"/>
              <a:cs typeface="Calibri" panose="020F0502020204030204" pitchFamily="34" charset="0"/>
            </a:endParaRPr>
          </a:p>
        </p:txBody>
      </p:sp>
      <p:pic>
        <p:nvPicPr>
          <p:cNvPr id="4098" name="Picture 2" descr="15,942 Step By Step Instructions Stock Photos, Pictures &amp; Royalty-Free  Images - iSt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67840" y="11387304"/>
            <a:ext cx="19490293" cy="141081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834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Налоговые льготы для программистов: за и против"/>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harpenSoften amount="-6000"/>
                    </a14:imgEffect>
                  </a14:imgLayer>
                </a14:imgProps>
              </a:ext>
              <a:ext uri="{28A0092B-C50C-407E-A947-70E740481C1C}">
                <a14:useLocalDpi xmlns:a14="http://schemas.microsoft.com/office/drawing/2010/main" val="0"/>
              </a:ext>
            </a:extLst>
          </a:blip>
          <a:srcRect t="10253"/>
          <a:stretch/>
        </p:blipFill>
        <p:spPr bwMode="auto">
          <a:xfrm>
            <a:off x="0" y="2946400"/>
            <a:ext cx="51120676" cy="25789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30" name="Прямая соединительная линия 29"/>
          <p:cNvCxnSpPr/>
          <p:nvPr/>
        </p:nvCxnSpPr>
        <p:spPr>
          <a:xfrm flipV="1">
            <a:off x="3874468" y="259707"/>
            <a:ext cx="0" cy="28494681"/>
          </a:xfrm>
          <a:prstGeom prst="line">
            <a:avLst/>
          </a:prstGeom>
          <a:ln w="304800"/>
        </p:spPr>
        <p:style>
          <a:lnRef idx="1">
            <a:schemeClr val="accent1"/>
          </a:lnRef>
          <a:fillRef idx="0">
            <a:schemeClr val="accent1"/>
          </a:fillRef>
          <a:effectRef idx="0">
            <a:schemeClr val="accent1"/>
          </a:effectRef>
          <a:fontRef idx="minor">
            <a:schemeClr val="tx1"/>
          </a:fontRef>
        </p:style>
      </p:cxnSp>
      <p:pic>
        <p:nvPicPr>
          <p:cNvPr id="72" name="Рисунок 71"/>
          <p:cNvPicPr>
            <a:picLocks noChangeAspect="1"/>
          </p:cNvPicPr>
          <p:nvPr/>
        </p:nvPicPr>
        <p:blipFill rotWithShape="1">
          <a:blip r:embed="rId4" cstate="print">
            <a:extLst>
              <a:ext uri="{28A0092B-C50C-407E-A947-70E740481C1C}">
                <a14:useLocalDpi xmlns:a14="http://schemas.microsoft.com/office/drawing/2010/main" val="0"/>
              </a:ext>
            </a:extLst>
          </a:blip>
          <a:srcRect t="50000"/>
          <a:stretch/>
        </p:blipFill>
        <p:spPr>
          <a:xfrm>
            <a:off x="0" y="45489"/>
            <a:ext cx="51120676" cy="5930619"/>
          </a:xfrm>
          <a:prstGeom prst="rect">
            <a:avLst/>
          </a:prstGeom>
        </p:spPr>
      </p:pic>
      <p:grpSp>
        <p:nvGrpSpPr>
          <p:cNvPr id="71" name="Группа 70"/>
          <p:cNvGrpSpPr/>
          <p:nvPr/>
        </p:nvGrpSpPr>
        <p:grpSpPr>
          <a:xfrm>
            <a:off x="3874468" y="4391058"/>
            <a:ext cx="29087714" cy="3907464"/>
            <a:chOff x="8770922" y="-6885190"/>
            <a:chExt cx="37383749" cy="4400585"/>
          </a:xfrm>
        </p:grpSpPr>
        <p:sp>
          <p:nvSpPr>
            <p:cNvPr id="21" name="Прямоугольник 20">
              <a:extLst>
                <a:ext uri="{FF2B5EF4-FFF2-40B4-BE49-F238E27FC236}">
                  <a16:creationId xmlns:a16="http://schemas.microsoft.com/office/drawing/2014/main" id="{61189AE0-10D8-4336-BEF5-0D89D5B9B3D7}"/>
                </a:ext>
              </a:extLst>
            </p:cNvPr>
            <p:cNvSpPr/>
            <p:nvPr/>
          </p:nvSpPr>
          <p:spPr>
            <a:xfrm>
              <a:off x="10812213" y="-6885190"/>
              <a:ext cx="35342458" cy="1837075"/>
            </a:xfrm>
            <a:prstGeom prst="rect">
              <a:avLst/>
            </a:prstGeom>
          </p:spPr>
          <p:txBody>
            <a:bodyPr wrap="square">
              <a:spAutoFit/>
            </a:bodyPr>
            <a:lstStyle/>
            <a:p>
              <a:endParaRPr lang="ru-RU" sz="10000" b="1" dirty="0">
                <a:solidFill>
                  <a:schemeClr val="accent1">
                    <a:lumMod val="50000"/>
                  </a:schemeClr>
                </a:solidFill>
                <a:latin typeface="Bahnschrift SemiBold SemiConden" panose="020B0502040204020203" pitchFamily="34" charset="0"/>
              </a:endParaRPr>
            </a:p>
          </p:txBody>
        </p:sp>
        <p:cxnSp>
          <p:nvCxnSpPr>
            <p:cNvPr id="50" name="Прямая соединительная линия 49">
              <a:extLst>
                <a:ext uri="{FF2B5EF4-FFF2-40B4-BE49-F238E27FC236}">
                  <a16:creationId xmlns:a16="http://schemas.microsoft.com/office/drawing/2014/main" id="{48D51ED4-4CF0-4523-97AC-EF908C7E5CCB}"/>
                </a:ext>
              </a:extLst>
            </p:cNvPr>
            <p:cNvCxnSpPr>
              <a:cxnSpLocks/>
            </p:cNvCxnSpPr>
            <p:nvPr/>
          </p:nvCxnSpPr>
          <p:spPr>
            <a:xfrm flipH="1" flipV="1">
              <a:off x="8770922" y="-2502943"/>
              <a:ext cx="31968025" cy="18338"/>
            </a:xfrm>
            <a:prstGeom prst="line">
              <a:avLst/>
            </a:prstGeom>
            <a:ln/>
          </p:spPr>
          <p:style>
            <a:lnRef idx="1">
              <a:schemeClr val="accent5"/>
            </a:lnRef>
            <a:fillRef idx="0">
              <a:schemeClr val="accent5"/>
            </a:fillRef>
            <a:effectRef idx="0">
              <a:schemeClr val="accent5"/>
            </a:effectRef>
            <a:fontRef idx="minor">
              <a:schemeClr val="tx1"/>
            </a:fontRef>
          </p:style>
        </p:cxnSp>
      </p:grpSp>
      <p:sp>
        <p:nvSpPr>
          <p:cNvPr id="4" name="Равнобедренный треугольник 3"/>
          <p:cNvSpPr/>
          <p:nvPr/>
        </p:nvSpPr>
        <p:spPr>
          <a:xfrm rot="5400000">
            <a:off x="3023875" y="7915803"/>
            <a:ext cx="1701183" cy="73287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a:extLst>
              <a:ext uri="{FF2B5EF4-FFF2-40B4-BE49-F238E27FC236}">
                <a16:creationId xmlns:a16="http://schemas.microsoft.com/office/drawing/2014/main" id="{61189AE0-10D8-4336-BEF5-0D89D5B9B3D7}"/>
              </a:ext>
            </a:extLst>
          </p:cNvPr>
          <p:cNvSpPr/>
          <p:nvPr/>
        </p:nvSpPr>
        <p:spPr>
          <a:xfrm>
            <a:off x="5110185" y="8561748"/>
            <a:ext cx="32570715" cy="1862048"/>
          </a:xfrm>
          <a:prstGeom prst="rect">
            <a:avLst/>
          </a:prstGeom>
        </p:spPr>
        <p:txBody>
          <a:bodyPr wrap="square">
            <a:spAutoFit/>
          </a:bodyPr>
          <a:lstStyle/>
          <a:p>
            <a:pPr algn="just"/>
            <a:r>
              <a:rPr lang="ru-RU" sz="11500" b="1" dirty="0">
                <a:solidFill>
                  <a:srgbClr val="FF000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Отрицательные аспекты отмены бюллетеня:</a:t>
            </a:r>
            <a:endParaRPr lang="ru-RU" sz="11500" dirty="0">
              <a:latin typeface="Calibri" panose="020F0502020204030204" pitchFamily="34" charset="0"/>
              <a:ea typeface="Cambria" panose="02040503050406030204" pitchFamily="18" charset="0"/>
              <a:cs typeface="Calibri" panose="020F0502020204030204" pitchFamily="34" charset="0"/>
            </a:endParaRPr>
          </a:p>
        </p:txBody>
      </p:sp>
      <p:sp>
        <p:nvSpPr>
          <p:cNvPr id="8" name="TextBox 7"/>
          <p:cNvSpPr txBox="1"/>
          <p:nvPr/>
        </p:nvSpPr>
        <p:spPr>
          <a:xfrm>
            <a:off x="5462765" y="6285195"/>
            <a:ext cx="35875735" cy="1862048"/>
          </a:xfrm>
          <a:prstGeom prst="rect">
            <a:avLst/>
          </a:prstGeom>
          <a:noFill/>
        </p:spPr>
        <p:txBody>
          <a:bodyPr wrap="square" rtlCol="0">
            <a:spAutoFit/>
          </a:bodyPr>
          <a:lstStyle/>
          <a:p>
            <a:r>
              <a:rPr lang="ru-RU" sz="11500" b="1" dirty="0">
                <a:latin typeface="Calibri" panose="020F0502020204030204" pitchFamily="34" charset="0"/>
                <a:ea typeface="Cambria" panose="02040503050406030204" pitchFamily="18" charset="0"/>
                <a:cs typeface="Calibri" panose="020F0502020204030204" pitchFamily="34" charset="0"/>
              </a:rPr>
              <a:t>Новшества при определении таможенной стоимости</a:t>
            </a:r>
          </a:p>
        </p:txBody>
      </p:sp>
      <p:sp>
        <p:nvSpPr>
          <p:cNvPr id="13" name="TextBox 12"/>
          <p:cNvSpPr txBox="1"/>
          <p:nvPr/>
        </p:nvSpPr>
        <p:spPr>
          <a:xfrm>
            <a:off x="5110185" y="10833936"/>
            <a:ext cx="30564201" cy="16573768"/>
          </a:xfrm>
          <a:prstGeom prst="rect">
            <a:avLst/>
          </a:prstGeom>
          <a:noFill/>
        </p:spPr>
        <p:txBody>
          <a:bodyPr wrap="square" rtlCol="0">
            <a:spAutoFit/>
          </a:bodyPr>
          <a:lstStyle/>
          <a:p>
            <a:r>
              <a:rPr lang="ru-RU" sz="11500" dirty="0">
                <a:latin typeface="Calibri" panose="020F0502020204030204" pitchFamily="34" charset="0"/>
                <a:ea typeface="Cambria" panose="02040503050406030204" pitchFamily="18" charset="0"/>
                <a:cs typeface="Calibri" panose="020F0502020204030204" pitchFamily="34" charset="0"/>
              </a:rPr>
              <a:t>Одним из минусов можно назвать то, что теперь нельзя заявить дорогой товар с заниженной ценой, как было указано в бюллетене.</a:t>
            </a:r>
          </a:p>
          <a:p>
            <a:r>
              <a:rPr lang="ru-RU" sz="5000" i="1" dirty="0">
                <a:latin typeface="Calibri" panose="020F0502020204030204" pitchFamily="34" charset="0"/>
                <a:ea typeface="Cambria" panose="02040503050406030204" pitchFamily="18" charset="0"/>
                <a:cs typeface="Calibri" panose="020F0502020204030204" pitchFamily="34" charset="0"/>
              </a:rPr>
              <a:t>К примеру, этот товар на внутреннем рынке продается по 150 тыс. </a:t>
            </a:r>
            <a:r>
              <a:rPr lang="ru-RU" sz="5000" i="1" dirty="0" err="1">
                <a:latin typeface="Calibri" panose="020F0502020204030204" pitchFamily="34" charset="0"/>
                <a:ea typeface="Cambria" panose="02040503050406030204" pitchFamily="18" charset="0"/>
                <a:cs typeface="Calibri" panose="020F0502020204030204" pitchFamily="34" charset="0"/>
              </a:rPr>
              <a:t>сумов</a:t>
            </a:r>
            <a:r>
              <a:rPr lang="ru-RU" sz="5000" i="1" dirty="0">
                <a:latin typeface="Calibri" panose="020F0502020204030204" pitchFamily="34" charset="0"/>
                <a:ea typeface="Cambria" panose="02040503050406030204" pitchFamily="18" charset="0"/>
                <a:cs typeface="Calibri" panose="020F0502020204030204" pitchFamily="34" charset="0"/>
              </a:rPr>
              <a:t> за/ед. При расчете математической формулы можно увидеть, что цена чуть выше 10 </a:t>
            </a:r>
            <a:r>
              <a:rPr lang="en-US" sz="5000" i="1" dirty="0">
                <a:latin typeface="Calibri" panose="020F0502020204030204" pitchFamily="34" charset="0"/>
                <a:ea typeface="Cambria" panose="02040503050406030204" pitchFamily="18" charset="0"/>
                <a:cs typeface="Calibri" panose="020F0502020204030204" pitchFamily="34" charset="0"/>
              </a:rPr>
              <a:t>$/</a:t>
            </a:r>
            <a:r>
              <a:rPr lang="uz-Cyrl-UZ" sz="5000" i="1" dirty="0">
                <a:latin typeface="Calibri" panose="020F0502020204030204" pitchFamily="34" charset="0"/>
                <a:ea typeface="Cambria" panose="02040503050406030204" pitchFamily="18" charset="0"/>
                <a:cs typeface="Calibri" panose="020F0502020204030204" pitchFamily="34" charset="0"/>
              </a:rPr>
              <a:t>ед. При этом, минимальная цена в бюллетене</a:t>
            </a:r>
            <a:r>
              <a:rPr lang="ru-RU" sz="5000" i="1" dirty="0">
                <a:latin typeface="Calibri" panose="020F0502020204030204" pitchFamily="34" charset="0"/>
                <a:ea typeface="Cambria" panose="02040503050406030204" pitchFamily="18" charset="0"/>
                <a:cs typeface="Calibri" panose="020F0502020204030204" pitchFamily="34" charset="0"/>
              </a:rPr>
              <a:t> начиналась с 2</a:t>
            </a:r>
            <a:r>
              <a:rPr lang="en-US" sz="5000" i="1" dirty="0">
                <a:latin typeface="Calibri" panose="020F0502020204030204" pitchFamily="34" charset="0"/>
                <a:ea typeface="Cambria" panose="02040503050406030204" pitchFamily="18" charset="0"/>
                <a:cs typeface="Calibri" panose="020F0502020204030204" pitchFamily="34" charset="0"/>
              </a:rPr>
              <a:t>$</a:t>
            </a:r>
            <a:r>
              <a:rPr lang="ru-RU" sz="5000" i="1" dirty="0">
                <a:latin typeface="Calibri" panose="020F0502020204030204" pitchFamily="34" charset="0"/>
                <a:ea typeface="Cambria" panose="02040503050406030204" pitchFamily="18" charset="0"/>
                <a:cs typeface="Calibri" panose="020F0502020204030204" pitchFamily="34" charset="0"/>
              </a:rPr>
              <a:t>/кг</a:t>
            </a:r>
            <a:r>
              <a:rPr lang="en-US" sz="5000" i="1" dirty="0">
                <a:latin typeface="Calibri" panose="020F0502020204030204" pitchFamily="34" charset="0"/>
                <a:ea typeface="Cambria" panose="02040503050406030204" pitchFamily="18" charset="0"/>
                <a:cs typeface="Calibri" panose="020F0502020204030204" pitchFamily="34" charset="0"/>
              </a:rPr>
              <a:t>.</a:t>
            </a:r>
            <a:endParaRPr lang="ru-RU" sz="5000" i="1" dirty="0">
              <a:latin typeface="Calibri" panose="020F0502020204030204" pitchFamily="34" charset="0"/>
              <a:ea typeface="Cambria" panose="02040503050406030204" pitchFamily="18" charset="0"/>
              <a:cs typeface="Calibri" panose="020F0502020204030204" pitchFamily="34" charset="0"/>
            </a:endParaRPr>
          </a:p>
          <a:p>
            <a:r>
              <a:rPr lang="uz-Cyrl-UZ" sz="9600" dirty="0">
                <a:latin typeface="Calibri" panose="020F0502020204030204" pitchFamily="34" charset="0"/>
                <a:ea typeface="Cambria" panose="02040503050406030204" pitchFamily="18" charset="0"/>
                <a:cs typeface="Calibri" panose="020F0502020204030204" pitchFamily="34" charset="0"/>
              </a:rPr>
              <a:t>Таким образом, декларанту требуется изучить сам товар и исходя из описания товара (качество и репутация на рынке, товарный знак, отличительные качества и т.п.). После тщательного изучения определить таможенную стоимость одним из методов определения таможенной стоимости.</a:t>
            </a:r>
            <a:endParaRPr lang="ru-RU" sz="5000" i="1" dirty="0">
              <a:latin typeface="Calibri" panose="020F0502020204030204" pitchFamily="34" charset="0"/>
              <a:ea typeface="Cambria" panose="02040503050406030204" pitchFamily="18" charset="0"/>
              <a:cs typeface="Calibri" panose="020F0502020204030204" pitchFamily="34" charset="0"/>
            </a:endParaRPr>
          </a:p>
        </p:txBody>
      </p:sp>
      <p:pic>
        <p:nvPicPr>
          <p:cNvPr id="3078" name="Picture 6" descr="https://thumb.tildacdn.com/tild3861-3033-4439-b236-393534386165/-/resize/850x/-/format/webp/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0238" y="10687022"/>
            <a:ext cx="13335000" cy="13335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731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Налоговые льготы для программистов: за и против"/>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harpenSoften amount="-6000"/>
                    </a14:imgEffect>
                  </a14:imgLayer>
                </a14:imgProps>
              </a:ext>
              <a:ext uri="{28A0092B-C50C-407E-A947-70E740481C1C}">
                <a14:useLocalDpi xmlns:a14="http://schemas.microsoft.com/office/drawing/2010/main" val="0"/>
              </a:ext>
            </a:extLst>
          </a:blip>
          <a:srcRect t="10253"/>
          <a:stretch/>
        </p:blipFill>
        <p:spPr bwMode="auto">
          <a:xfrm>
            <a:off x="0" y="2946400"/>
            <a:ext cx="51120676" cy="25789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30" name="Прямая соединительная линия 29"/>
          <p:cNvCxnSpPr/>
          <p:nvPr/>
        </p:nvCxnSpPr>
        <p:spPr>
          <a:xfrm flipV="1">
            <a:off x="3874468" y="259707"/>
            <a:ext cx="0" cy="28494681"/>
          </a:xfrm>
          <a:prstGeom prst="line">
            <a:avLst/>
          </a:prstGeom>
          <a:ln w="304800"/>
        </p:spPr>
        <p:style>
          <a:lnRef idx="1">
            <a:schemeClr val="accent1"/>
          </a:lnRef>
          <a:fillRef idx="0">
            <a:schemeClr val="accent1"/>
          </a:fillRef>
          <a:effectRef idx="0">
            <a:schemeClr val="accent1"/>
          </a:effectRef>
          <a:fontRef idx="minor">
            <a:schemeClr val="tx1"/>
          </a:fontRef>
        </p:style>
      </p:cxnSp>
      <p:pic>
        <p:nvPicPr>
          <p:cNvPr id="72" name="Рисунок 71"/>
          <p:cNvPicPr>
            <a:picLocks noChangeAspect="1"/>
          </p:cNvPicPr>
          <p:nvPr/>
        </p:nvPicPr>
        <p:blipFill rotWithShape="1">
          <a:blip r:embed="rId4" cstate="print">
            <a:extLst>
              <a:ext uri="{28A0092B-C50C-407E-A947-70E740481C1C}">
                <a14:useLocalDpi xmlns:a14="http://schemas.microsoft.com/office/drawing/2010/main" val="0"/>
              </a:ext>
            </a:extLst>
          </a:blip>
          <a:srcRect t="50000"/>
          <a:stretch/>
        </p:blipFill>
        <p:spPr>
          <a:xfrm>
            <a:off x="0" y="45489"/>
            <a:ext cx="51120676" cy="5930619"/>
          </a:xfrm>
          <a:prstGeom prst="rect">
            <a:avLst/>
          </a:prstGeom>
        </p:spPr>
      </p:pic>
      <p:grpSp>
        <p:nvGrpSpPr>
          <p:cNvPr id="71" name="Группа 70"/>
          <p:cNvGrpSpPr/>
          <p:nvPr/>
        </p:nvGrpSpPr>
        <p:grpSpPr>
          <a:xfrm>
            <a:off x="3874468" y="4391058"/>
            <a:ext cx="29087714" cy="3907464"/>
            <a:chOff x="8770922" y="-6885190"/>
            <a:chExt cx="37383749" cy="4400585"/>
          </a:xfrm>
        </p:grpSpPr>
        <p:sp>
          <p:nvSpPr>
            <p:cNvPr id="21" name="Прямоугольник 20">
              <a:extLst>
                <a:ext uri="{FF2B5EF4-FFF2-40B4-BE49-F238E27FC236}">
                  <a16:creationId xmlns:a16="http://schemas.microsoft.com/office/drawing/2014/main" id="{61189AE0-10D8-4336-BEF5-0D89D5B9B3D7}"/>
                </a:ext>
              </a:extLst>
            </p:cNvPr>
            <p:cNvSpPr/>
            <p:nvPr/>
          </p:nvSpPr>
          <p:spPr>
            <a:xfrm>
              <a:off x="10812213" y="-6885190"/>
              <a:ext cx="35342458" cy="1837075"/>
            </a:xfrm>
            <a:prstGeom prst="rect">
              <a:avLst/>
            </a:prstGeom>
          </p:spPr>
          <p:txBody>
            <a:bodyPr wrap="square">
              <a:spAutoFit/>
            </a:bodyPr>
            <a:lstStyle/>
            <a:p>
              <a:endParaRPr lang="ru-RU" sz="10000" b="1" dirty="0">
                <a:solidFill>
                  <a:schemeClr val="accent1">
                    <a:lumMod val="50000"/>
                  </a:schemeClr>
                </a:solidFill>
                <a:latin typeface="Bahnschrift SemiBold SemiConden" panose="020B0502040204020203" pitchFamily="34" charset="0"/>
              </a:endParaRPr>
            </a:p>
          </p:txBody>
        </p:sp>
        <p:cxnSp>
          <p:nvCxnSpPr>
            <p:cNvPr id="50" name="Прямая соединительная линия 49">
              <a:extLst>
                <a:ext uri="{FF2B5EF4-FFF2-40B4-BE49-F238E27FC236}">
                  <a16:creationId xmlns:a16="http://schemas.microsoft.com/office/drawing/2014/main" id="{48D51ED4-4CF0-4523-97AC-EF908C7E5CCB}"/>
                </a:ext>
              </a:extLst>
            </p:cNvPr>
            <p:cNvCxnSpPr>
              <a:cxnSpLocks/>
            </p:cNvCxnSpPr>
            <p:nvPr/>
          </p:nvCxnSpPr>
          <p:spPr>
            <a:xfrm flipH="1" flipV="1">
              <a:off x="8770922" y="-2502943"/>
              <a:ext cx="31968025" cy="18338"/>
            </a:xfrm>
            <a:prstGeom prst="line">
              <a:avLst/>
            </a:prstGeom>
            <a:ln/>
          </p:spPr>
          <p:style>
            <a:lnRef idx="1">
              <a:schemeClr val="accent5"/>
            </a:lnRef>
            <a:fillRef idx="0">
              <a:schemeClr val="accent5"/>
            </a:fillRef>
            <a:effectRef idx="0">
              <a:schemeClr val="accent5"/>
            </a:effectRef>
            <a:fontRef idx="minor">
              <a:schemeClr val="tx1"/>
            </a:fontRef>
          </p:style>
        </p:cxnSp>
      </p:grpSp>
      <p:sp>
        <p:nvSpPr>
          <p:cNvPr id="4" name="Равнобедренный треугольник 3"/>
          <p:cNvSpPr/>
          <p:nvPr/>
        </p:nvSpPr>
        <p:spPr>
          <a:xfrm rot="5400000">
            <a:off x="3023875" y="7915803"/>
            <a:ext cx="1701183" cy="73287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a:extLst>
              <a:ext uri="{FF2B5EF4-FFF2-40B4-BE49-F238E27FC236}">
                <a16:creationId xmlns:a16="http://schemas.microsoft.com/office/drawing/2014/main" id="{61189AE0-10D8-4336-BEF5-0D89D5B9B3D7}"/>
              </a:ext>
            </a:extLst>
          </p:cNvPr>
          <p:cNvSpPr/>
          <p:nvPr/>
        </p:nvSpPr>
        <p:spPr>
          <a:xfrm>
            <a:off x="5110185" y="8561748"/>
            <a:ext cx="32570715" cy="1862048"/>
          </a:xfrm>
          <a:prstGeom prst="rect">
            <a:avLst/>
          </a:prstGeom>
        </p:spPr>
        <p:txBody>
          <a:bodyPr wrap="square">
            <a:spAutoFit/>
          </a:bodyPr>
          <a:lstStyle/>
          <a:p>
            <a:pPr algn="just"/>
            <a:r>
              <a:rPr lang="ru-RU" sz="11500" b="1" dirty="0">
                <a:solidFill>
                  <a:srgbClr val="FF000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Индикативные цены – что это?</a:t>
            </a:r>
            <a:endParaRPr lang="ru-RU" sz="11500" dirty="0">
              <a:latin typeface="Calibri" panose="020F0502020204030204" pitchFamily="34" charset="0"/>
              <a:ea typeface="Cambria" panose="02040503050406030204" pitchFamily="18" charset="0"/>
              <a:cs typeface="Calibri" panose="020F0502020204030204" pitchFamily="34" charset="0"/>
            </a:endParaRPr>
          </a:p>
        </p:txBody>
      </p:sp>
      <p:sp>
        <p:nvSpPr>
          <p:cNvPr id="8" name="TextBox 7"/>
          <p:cNvSpPr txBox="1"/>
          <p:nvPr/>
        </p:nvSpPr>
        <p:spPr>
          <a:xfrm>
            <a:off x="5462765" y="6285195"/>
            <a:ext cx="35875735" cy="1862048"/>
          </a:xfrm>
          <a:prstGeom prst="rect">
            <a:avLst/>
          </a:prstGeom>
          <a:noFill/>
        </p:spPr>
        <p:txBody>
          <a:bodyPr wrap="square" rtlCol="0">
            <a:spAutoFit/>
          </a:bodyPr>
          <a:lstStyle/>
          <a:p>
            <a:r>
              <a:rPr lang="ru-RU" sz="11500" b="1" dirty="0">
                <a:latin typeface="Calibri" panose="020F0502020204030204" pitchFamily="34" charset="0"/>
                <a:ea typeface="Cambria" panose="02040503050406030204" pitchFamily="18" charset="0"/>
                <a:cs typeface="Calibri" panose="020F0502020204030204" pitchFamily="34" charset="0"/>
              </a:rPr>
              <a:t>Новшества при определении таможенной стоимости</a:t>
            </a:r>
          </a:p>
        </p:txBody>
      </p:sp>
      <p:sp>
        <p:nvSpPr>
          <p:cNvPr id="13" name="TextBox 12"/>
          <p:cNvSpPr txBox="1"/>
          <p:nvPr/>
        </p:nvSpPr>
        <p:spPr>
          <a:xfrm>
            <a:off x="5110185" y="10833936"/>
            <a:ext cx="25179315" cy="14250055"/>
          </a:xfrm>
          <a:prstGeom prst="rect">
            <a:avLst/>
          </a:prstGeom>
          <a:noFill/>
        </p:spPr>
        <p:txBody>
          <a:bodyPr wrap="square" rtlCol="0">
            <a:spAutoFit/>
          </a:bodyPr>
          <a:lstStyle/>
          <a:p>
            <a:r>
              <a:rPr lang="ru-RU" sz="11500" dirty="0">
                <a:latin typeface="Calibri" panose="020F0502020204030204" pitchFamily="34" charset="0"/>
                <a:ea typeface="Cambria" panose="02040503050406030204" pitchFamily="18" charset="0"/>
                <a:cs typeface="Calibri" panose="020F0502020204030204" pitchFamily="34" charset="0"/>
              </a:rPr>
              <a:t>Теперь для отдельных товаров </a:t>
            </a:r>
            <a:br>
              <a:rPr lang="ru-RU" sz="11500" dirty="0">
                <a:latin typeface="Calibri" panose="020F0502020204030204" pitchFamily="34" charset="0"/>
                <a:ea typeface="Cambria" panose="02040503050406030204" pitchFamily="18" charset="0"/>
                <a:cs typeface="Calibri" panose="020F0502020204030204" pitchFamily="34" charset="0"/>
              </a:rPr>
            </a:br>
            <a:r>
              <a:rPr lang="ru-RU" sz="11500" dirty="0" err="1">
                <a:latin typeface="Calibri" panose="020F0502020204030204" pitchFamily="34" charset="0"/>
                <a:ea typeface="Cambria" panose="02040503050406030204" pitchFamily="18" charset="0"/>
                <a:cs typeface="Calibri" panose="020F0502020204030204" pitchFamily="34" charset="0"/>
              </a:rPr>
              <a:t>по-очередно</a:t>
            </a:r>
            <a:r>
              <a:rPr lang="ru-RU" sz="11500" dirty="0">
                <a:latin typeface="Calibri" panose="020F0502020204030204" pitchFamily="34" charset="0"/>
                <a:ea typeface="Cambria" panose="02040503050406030204" pitchFamily="18" charset="0"/>
                <a:cs typeface="Calibri" panose="020F0502020204030204" pitchFamily="34" charset="0"/>
              </a:rPr>
              <a:t> будут использоваться индикативные цены, которые подсчитаны исходя из материалов и сырья, а также из минимальных цен по БД.</a:t>
            </a:r>
          </a:p>
          <a:p>
            <a:r>
              <a:rPr lang="ru-RU" sz="11500" i="1" dirty="0">
                <a:latin typeface="Calibri" panose="020F0502020204030204" pitchFamily="34" charset="0"/>
                <a:ea typeface="Cambria" panose="02040503050406030204" pitchFamily="18" charset="0"/>
                <a:cs typeface="Calibri" panose="020F0502020204030204" pitchFamily="34" charset="0"/>
              </a:rPr>
              <a:t>Необходимо отметить, что данные цены используются в СУР.</a:t>
            </a:r>
            <a:endParaRPr lang="ru-RU" sz="5000" i="1" dirty="0">
              <a:latin typeface="Calibri" panose="020F0502020204030204" pitchFamily="34" charset="0"/>
              <a:ea typeface="Cambria" panose="02040503050406030204" pitchFamily="18" charset="0"/>
              <a:cs typeface="Calibri" panose="020F0502020204030204" pitchFamily="34" charset="0"/>
            </a:endParaRPr>
          </a:p>
        </p:txBody>
      </p:sp>
      <p:pic>
        <p:nvPicPr>
          <p:cNvPr id="6146" name="Picture 2" descr="01.03.2022 / Индикативные цены для нефтегазового комплекса становятся  популярны"/>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87975" y="9560478"/>
            <a:ext cx="18849078" cy="135118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351343"/>
      </p:ext>
    </p:extLst>
  </p:cSld>
  <p:clrMapOvr>
    <a:masterClrMapping/>
  </p:clrMapOvr>
</p:sld>
</file>

<file path=ppt/theme/theme1.xml><?xml version="1.0" encoding="utf-8"?>
<a:theme xmlns:a="http://schemas.openxmlformats.org/drawingml/2006/main" name="Тема Office">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Легкий дым">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12870</TotalTime>
  <Words>1460</Words>
  <Application>Microsoft Office PowerPoint</Application>
  <PresentationFormat>Произвольный</PresentationFormat>
  <Paragraphs>120</Paragraphs>
  <Slides>19</Slides>
  <Notes>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19</vt:i4>
      </vt:variant>
    </vt:vector>
  </HeadingPairs>
  <TitlesOfParts>
    <vt:vector size="30" baseType="lpstr">
      <vt:lpstr>arial</vt:lpstr>
      <vt:lpstr>arial</vt:lpstr>
      <vt:lpstr>Bahnschrift SemiBold SemiConden</vt:lpstr>
      <vt:lpstr>Calibri</vt:lpstr>
      <vt:lpstr>Calibri Light</vt:lpstr>
      <vt:lpstr>Cambria</vt:lpstr>
      <vt:lpstr>Century Gothic</vt:lpstr>
      <vt:lpstr>inherit</vt:lpstr>
      <vt:lpstr>Wingdings 3</vt:lpstr>
      <vt:lpstr>Тема Office</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amantay</dc:creator>
  <cp:lastModifiedBy>Jamshid Isomurodov</cp:lastModifiedBy>
  <cp:revision>883</cp:revision>
  <dcterms:created xsi:type="dcterms:W3CDTF">2020-12-22T19:23:24Z</dcterms:created>
  <dcterms:modified xsi:type="dcterms:W3CDTF">2023-03-17T14:15:25Z</dcterms:modified>
</cp:coreProperties>
</file>