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91" r:id="rId4"/>
    <p:sldId id="292" r:id="rId5"/>
    <p:sldId id="293" r:id="rId6"/>
    <p:sldId id="294" r:id="rId7"/>
    <p:sldId id="296" r:id="rId8"/>
    <p:sldId id="295" r:id="rId9"/>
    <p:sldId id="297" r:id="rId10"/>
    <p:sldId id="29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B0481-B2BC-4F6E-8913-7FFF6FFED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77B29B-7644-4314-96E0-0EF96C48E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CC4E1B-025C-4B3F-A060-61AF00573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DFB9-2532-4DB3-B865-50313A012333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59E9F8-642C-416A-9C8D-5CD45B225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800E2A-AEBE-4851-9527-B067EDE93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B53C-10DE-4E37-8230-FA6740615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063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8A7EBD-00F0-4EF4-AA6C-345FC315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29D9F5-9947-4CE6-96E4-09E7C9779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255974-2256-432C-B865-9BA0AE2E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DFB9-2532-4DB3-B865-50313A012333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C9F0C6-ADE3-40DF-8AD3-52692A91D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A0BD75-B130-4B6E-8FE2-4C69F343D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B53C-10DE-4E37-8230-FA6740615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450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C07C70-A8DB-4846-9F9C-1B5D812900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E36F8A-CB77-4762-AB9A-AF73E9647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5991F0-6429-46BA-ADB9-93FE748E2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DFB9-2532-4DB3-B865-50313A012333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02D241-3C7A-40FE-A167-35F284042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7A30AD-2D2C-473E-B775-D8BC5EF2A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B53C-10DE-4E37-8230-FA6740615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69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75715-A320-41D1-A934-8BBC12061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FD7005-9CC0-4E63-8A48-62B5903B3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5EB55C-2441-4AF8-9A28-E9CEA3D67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DFB9-2532-4DB3-B865-50313A012333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2F4CDA-A3EB-4610-9726-6C2292960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BACC78-3269-4617-93C6-1B57CCF37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B53C-10DE-4E37-8230-FA6740615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50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6204B8-F557-487C-B237-6F4F7ED79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D0E327-6CC6-4284-8CCF-C12D318D0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8EF827-1C26-431F-A95B-48EA783F9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DFB9-2532-4DB3-B865-50313A012333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6F5CF1-3F8C-44A6-8C7B-82FBCBDA7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8466C9-4466-4D30-92F5-778589FB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B53C-10DE-4E37-8230-FA6740615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127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B27C1D-5CE9-4FCF-8E55-36401CD08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1DFF05-FE88-49E2-8023-3DE738A53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DB5483-C1E6-4493-9DF5-11C7C946F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3E7197-DAED-4EC4-B374-2268ED736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DFB9-2532-4DB3-B865-50313A012333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463912-3851-428F-ADDD-42E198A43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461768-AE3A-401D-A822-845BDE98B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B53C-10DE-4E37-8230-FA6740615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809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E2ABB-BA71-4F46-B3E6-83A2FBA8C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8CA0AB-3BB4-4A2D-A88F-E6BF1CEF1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85A940-AEB9-46DA-85AE-E8EB769ED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2E3093A-FA67-4384-A675-7620DD3365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1A5A7EB-A22C-48EF-87BB-CA602E4AFB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17DA6C0-CF05-444E-B1F3-625E54C88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DFB9-2532-4DB3-B865-50313A012333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A70B14-3155-4C14-82D6-389F80B24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86A0359-ABD2-4B25-8883-E1047DFD7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B53C-10DE-4E37-8230-FA6740615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771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2E6D3-C558-4E62-9BF5-71C80253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0674049-F89E-45DB-A12B-73DC400BE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DFB9-2532-4DB3-B865-50313A012333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5A51BC-8181-42A3-A301-58D250A3F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E90386-226D-41B7-811B-E7C14EEA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B53C-10DE-4E37-8230-FA6740615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2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0FAAFBE-BF6D-4B5B-925C-D4583AD6B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DFB9-2532-4DB3-B865-50313A012333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C4D5B4-9349-4F9B-B033-D2F0A61D9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364952-6407-4D76-9A14-E5CDF54EE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B53C-10DE-4E37-8230-FA6740615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295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56548-DE99-435A-B081-A1B4E74D8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65B042-C7D9-4C22-A295-B3203E66E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49AF91-0A65-489C-981B-FABBA977C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778F5A-70C1-420C-966A-1E46C1224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DFB9-2532-4DB3-B865-50313A012333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A2489C-7962-4A79-B470-C9CA5736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846BB3-9990-4B3F-A26E-3C9EE0008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B53C-10DE-4E37-8230-FA6740615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18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DEE35-CF47-4819-A67F-22D8801C8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C276470-73AB-4981-895A-07898CA2A1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56068C-B300-4E9D-A1BA-646CADE0D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7DA0C0-8257-4430-A927-7D62BF60C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DFB9-2532-4DB3-B865-50313A012333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2206F6-E996-4BA6-A468-3AE0A73FB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9C23EF-6AE5-4902-B09F-52A4C386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B53C-10DE-4E37-8230-FA6740615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50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41A9DD-E613-473A-9315-DA9CEA274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D26AE2-C955-48AD-BEAD-E5E9EF632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C4C3F9-62B6-47C6-B5D2-908BB21EEE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8DFB9-2532-4DB3-B865-50313A012333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FA12DC-05E1-4E62-AAE3-B996E4AB9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ECC0C8-B733-4E9B-832D-27ABFA07C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6B53C-10DE-4E37-8230-FA6740615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16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tb.uz/" TargetMode="External"/><Relationship Id="rId4" Type="http://schemas.openxmlformats.org/officeDocument/2006/relationships/hyperlink" Target="mailto:info@atb.uz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t.me/+PUnmz-g9hIDFS1Z0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hyperlink" Target="https://t.me/atbuz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azeta.norma.uz/?paper=ntv" TargetMode="External"/><Relationship Id="rId5" Type="http://schemas.openxmlformats.org/officeDocument/2006/relationships/hyperlink" Target="http://atb.uz/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uz.atb.uz/poll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asian-cba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s://ifcba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E12E38-DC25-42AF-8D3B-5DFCC7274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299" y="3129"/>
            <a:ext cx="2864498" cy="286449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69122" y="2867627"/>
            <a:ext cx="10136516" cy="4506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Bojxona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xizmatiga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52B0826-4DCC-402A-9EA0-930592A7E6BC}"/>
              </a:ext>
            </a:extLst>
          </p:cNvPr>
          <p:cNvSpPr txBox="1">
            <a:spLocks/>
          </p:cNvSpPr>
          <p:nvPr/>
        </p:nvSpPr>
        <p:spPr>
          <a:xfrm>
            <a:off x="4285861" y="3713959"/>
            <a:ext cx="2220686" cy="998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7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  <a:p>
            <a:pPr algn="ctr"/>
            <a:endParaRPr lang="ru-RU" sz="7200" b="1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59CA1BF-8F9A-4E67-9D88-5E6AF5BA8FBB}"/>
              </a:ext>
            </a:extLst>
          </p:cNvPr>
          <p:cNvSpPr txBox="1">
            <a:spLocks/>
          </p:cNvSpPr>
          <p:nvPr/>
        </p:nvSpPr>
        <p:spPr>
          <a:xfrm>
            <a:off x="5632580" y="4121873"/>
            <a:ext cx="1362270" cy="4506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  <a:p>
            <a:pPr algn="ctr"/>
            <a:endParaRPr lang="ru-RU" b="1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1A1F3EB1-D0CB-4AAE-894A-EA35BECD2592}"/>
              </a:ext>
            </a:extLst>
          </p:cNvPr>
          <p:cNvSpPr txBox="1">
            <a:spLocks/>
          </p:cNvSpPr>
          <p:nvPr/>
        </p:nvSpPr>
        <p:spPr>
          <a:xfrm>
            <a:off x="5549979" y="3762536"/>
            <a:ext cx="1362270" cy="4506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yil</a:t>
            </a:r>
            <a:endParaRPr lang="ru-RU" b="1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5BF09CCC-A172-449B-AE81-5DBADD153D79}"/>
              </a:ext>
            </a:extLst>
          </p:cNvPr>
          <p:cNvSpPr txBox="1">
            <a:spLocks/>
          </p:cNvSpPr>
          <p:nvPr/>
        </p:nvSpPr>
        <p:spPr>
          <a:xfrm>
            <a:off x="869121" y="5071320"/>
            <a:ext cx="10411949" cy="609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Таможенной службе Узбекистана</a:t>
            </a:r>
          </a:p>
          <a:p>
            <a:pPr algn="ctr"/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59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2B14425-350A-4C92-AB6E-A9567F09F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944" y="3656449"/>
            <a:ext cx="7920111" cy="994172"/>
          </a:xfrm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8211E3A-8D2B-4492-B045-3C190580C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701" y="575227"/>
            <a:ext cx="3359021" cy="25227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E12E38-DC25-42AF-8D3B-5DFCC7274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993" y="404354"/>
            <a:ext cx="2864498" cy="286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55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018" y="2452587"/>
            <a:ext cx="10793963" cy="2639082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Сотрудничество Ассоциации таможенных брокеров  и  Государственного таможенного комитета в вопросах совершенствования таможенного администрирования и декларирования товаров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/>
            </a:b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21305" y="5818026"/>
            <a:ext cx="5070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Айрапетьянц Арсен Олегович, Председатель </a:t>
            </a:r>
            <a:b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Ассоциации таможенных брокеров Узбекистана</a:t>
            </a:r>
          </a:p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+998 90 187 85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04031" y="386257"/>
            <a:ext cx="10136516" cy="18250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0" i="0" u="none" strike="noStrike" baseline="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Bojxona</a:t>
            </a:r>
            <a:r>
              <a:rPr lang="en-US" b="0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tartib-taomillarini</a:t>
            </a:r>
            <a:r>
              <a:rPr lang="en-US" b="0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takomillashtirishning</a:t>
            </a:r>
            <a:endParaRPr lang="en-US" b="0" i="0" u="none" strike="noStrike" baseline="0" dirty="0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it-IT" b="0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</a:rPr>
              <a:t>dolzarb muammolari va rivojlantirish istiqbollari</a:t>
            </a:r>
            <a:endParaRPr lang="ru-RU" b="0" i="0" u="none" strike="noStrike" baseline="0" dirty="0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Toshkent sh., 21.01.2022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60" y="145025"/>
            <a:ext cx="2118409" cy="158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51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-40" r="5089" b="5161"/>
          <a:stretch/>
        </p:blipFill>
        <p:spPr>
          <a:xfrm>
            <a:off x="3558401" y="1604084"/>
            <a:ext cx="8406362" cy="4460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17285" y="252"/>
            <a:ext cx="8115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таможенных брокеров Узбекистана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7237" y="757699"/>
            <a:ext cx="98494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71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 </a:t>
            </a:r>
            <a:r>
              <a:rPr lang="ru-RU" b="1" dirty="0" err="1">
                <a:solidFill>
                  <a:srgbClr val="171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г.Ташкент</a:t>
            </a:r>
            <a:r>
              <a:rPr lang="ru-RU" b="1" dirty="0">
                <a:solidFill>
                  <a:srgbClr val="171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171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Яшнабадский</a:t>
            </a:r>
            <a:r>
              <a:rPr lang="ru-RU" b="1" dirty="0">
                <a:solidFill>
                  <a:srgbClr val="171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</a:t>
            </a:r>
            <a:r>
              <a:rPr lang="ru-RU" b="1" dirty="0" err="1">
                <a:solidFill>
                  <a:srgbClr val="171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ул.Фаргона</a:t>
            </a:r>
            <a:r>
              <a:rPr lang="ru-RU" b="1" dirty="0">
                <a:solidFill>
                  <a:srgbClr val="171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171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йули</a:t>
            </a:r>
            <a:r>
              <a:rPr lang="ru-RU" b="1" dirty="0">
                <a:solidFill>
                  <a:srgbClr val="171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23</a:t>
            </a:r>
          </a:p>
          <a:p>
            <a:r>
              <a:rPr lang="ru-RU" b="1" dirty="0">
                <a:solidFill>
                  <a:srgbClr val="171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 +998 90 9696494; +998 99 110 85 98; +998 71 2916919</a:t>
            </a:r>
          </a:p>
          <a:p>
            <a:r>
              <a:rPr lang="ru-RU" b="1" dirty="0">
                <a:solidFill>
                  <a:srgbClr val="5455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b="1" dirty="0" err="1">
                <a:solidFill>
                  <a:srgbClr val="5455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b="1" dirty="0">
                <a:solidFill>
                  <a:srgbClr val="5455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5455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u="sng" dirty="0">
                <a:solidFill>
                  <a:srgbClr val="2D95E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info@atb.uz</a:t>
            </a:r>
            <a:endParaRPr lang="ru-RU" dirty="0">
              <a:solidFill>
                <a:srgbClr val="5455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5455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веб-сайт:</a:t>
            </a:r>
            <a:r>
              <a:rPr lang="ru-RU" dirty="0">
                <a:solidFill>
                  <a:srgbClr val="5455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u="sng" dirty="0">
                <a:solidFill>
                  <a:srgbClr val="2D95E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www.atb.uz</a:t>
            </a:r>
            <a:endParaRPr lang="ru-RU" dirty="0">
              <a:solidFill>
                <a:srgbClr val="5455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231861-7FF3-4F1A-86DF-B4451B1E0D18}"/>
              </a:ext>
            </a:extLst>
          </p:cNvPr>
          <p:cNvSpPr txBox="1"/>
          <p:nvPr/>
        </p:nvSpPr>
        <p:spPr>
          <a:xfrm>
            <a:off x="227237" y="2658787"/>
            <a:ext cx="2726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Зарегистрирована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сентября 2009 года,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участников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DAC114-817B-43DE-A38D-999C9DDAEB25}"/>
              </a:ext>
            </a:extLst>
          </p:cNvPr>
          <p:cNvSpPr txBox="1"/>
          <p:nvPr/>
        </p:nvSpPr>
        <p:spPr>
          <a:xfrm>
            <a:off x="227237" y="4546030"/>
            <a:ext cx="2897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На сегодняшний день –</a:t>
            </a:r>
          </a:p>
          <a:p>
            <a:r>
              <a:rPr lang="ru-RU" dirty="0"/>
              <a:t>Более 100 участников</a:t>
            </a:r>
          </a:p>
        </p:txBody>
      </p:sp>
    </p:spTree>
    <p:extLst>
      <p:ext uri="{BB962C8B-B14F-4D97-AF65-F5344CB8AC3E}">
        <p14:creationId xmlns:p14="http://schemas.microsoft.com/office/powerpoint/2010/main" val="303153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EF3E23-742A-45D4-81E2-AE5573F0F0DE}"/>
              </a:ext>
            </a:extLst>
          </p:cNvPr>
          <p:cNvSpPr txBox="1"/>
          <p:nvPr/>
        </p:nvSpPr>
        <p:spPr>
          <a:xfrm>
            <a:off x="640080" y="411915"/>
            <a:ext cx="1117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 с</a:t>
            </a:r>
            <a:r>
              <a:rPr lang="ru-RU" sz="6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отрудничества</a:t>
            </a:r>
            <a:endParaRPr lang="ru-RU" sz="6600" dirty="0"/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F11AAE15-9640-4DD7-A07F-EAB27F783307}"/>
              </a:ext>
            </a:extLst>
          </p:cNvPr>
          <p:cNvSpPr/>
          <p:nvPr/>
        </p:nvSpPr>
        <p:spPr>
          <a:xfrm>
            <a:off x="1449355" y="1530220"/>
            <a:ext cx="587829" cy="11756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EB88A248-00C9-4799-B4F8-1F79828F507E}"/>
              </a:ext>
            </a:extLst>
          </p:cNvPr>
          <p:cNvSpPr/>
          <p:nvPr/>
        </p:nvSpPr>
        <p:spPr>
          <a:xfrm>
            <a:off x="5700590" y="1530220"/>
            <a:ext cx="587829" cy="2025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64694ABF-6D42-4BC1-B04B-09402B9CD37A}"/>
              </a:ext>
            </a:extLst>
          </p:cNvPr>
          <p:cNvSpPr/>
          <p:nvPr/>
        </p:nvSpPr>
        <p:spPr>
          <a:xfrm>
            <a:off x="9199778" y="1530220"/>
            <a:ext cx="587829" cy="28221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5AF071-A509-46A6-90CB-57C449A4EEE4}"/>
              </a:ext>
            </a:extLst>
          </p:cNvPr>
          <p:cNvSpPr txBox="1"/>
          <p:nvPr/>
        </p:nvSpPr>
        <p:spPr>
          <a:xfrm>
            <a:off x="558800" y="2782669"/>
            <a:ext cx="4155440" cy="1569660"/>
          </a:xfrm>
          <a:prstGeom prst="rect">
            <a:avLst/>
          </a:prstGeom>
          <a:noFill/>
          <a:ln>
            <a:gradFill flip="none" rotWithShape="1">
              <a:gsLst>
                <a:gs pos="72000">
                  <a:schemeClr val="accent1">
                    <a:lumMod val="5000"/>
                    <a:lumOff val="95000"/>
                    <a:alpha val="86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совершенствованию норм законодательства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C09A17-9F68-4909-877E-F96DF94CE32B}"/>
              </a:ext>
            </a:extLst>
          </p:cNvPr>
          <p:cNvSpPr txBox="1"/>
          <p:nvPr/>
        </p:nvSpPr>
        <p:spPr>
          <a:xfrm>
            <a:off x="4907280" y="3667120"/>
            <a:ext cx="3418737" cy="2554545"/>
          </a:xfrm>
          <a:prstGeom prst="rect">
            <a:avLst/>
          </a:prstGeom>
          <a:noFill/>
          <a:ln>
            <a:gradFill flip="none" rotWithShape="1">
              <a:gsLst>
                <a:gs pos="72000">
                  <a:schemeClr val="accent1">
                    <a:lumMod val="5000"/>
                    <a:lumOff val="95000"/>
                    <a:alpha val="86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таможенного законодательства и профилактика правонарушений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54C718-BE9F-49A4-9973-A091794F120D}"/>
              </a:ext>
            </a:extLst>
          </p:cNvPr>
          <p:cNvSpPr txBox="1"/>
          <p:nvPr/>
        </p:nvSpPr>
        <p:spPr>
          <a:xfrm>
            <a:off x="8326017" y="4611067"/>
            <a:ext cx="3683103" cy="2062103"/>
          </a:xfrm>
          <a:prstGeom prst="rect">
            <a:avLst/>
          </a:prstGeom>
          <a:noFill/>
          <a:ln>
            <a:gradFill flip="none" rotWithShape="1">
              <a:gsLst>
                <a:gs pos="72000">
                  <a:schemeClr val="accent1">
                    <a:lumMod val="5000"/>
                    <a:lumOff val="95000"/>
                    <a:alpha val="86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связь  и оперативное обсуждение проблем</a:t>
            </a:r>
          </a:p>
        </p:txBody>
      </p:sp>
    </p:spTree>
    <p:extLst>
      <p:ext uri="{BB962C8B-B14F-4D97-AF65-F5344CB8AC3E}">
        <p14:creationId xmlns:p14="http://schemas.microsoft.com/office/powerpoint/2010/main" val="1014624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EF3E23-742A-45D4-81E2-AE5573F0F0DE}"/>
              </a:ext>
            </a:extLst>
          </p:cNvPr>
          <p:cNvSpPr txBox="1"/>
          <p:nvPr/>
        </p:nvSpPr>
        <p:spPr>
          <a:xfrm>
            <a:off x="335280" y="310734"/>
            <a:ext cx="1136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по совершенствованию норм законодательства: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5AF071-A509-46A6-90CB-57C449A4EEE4}"/>
              </a:ext>
            </a:extLst>
          </p:cNvPr>
          <p:cNvSpPr txBox="1"/>
          <p:nvPr/>
        </p:nvSpPr>
        <p:spPr>
          <a:xfrm>
            <a:off x="467360" y="1256316"/>
            <a:ext cx="1110488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представителей АТБ в Рабочих группах по подготовке НПА, к примеру: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2011, 2014 годы – РГ по подготовке проекта Таможенного кодекса,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РГ по реализации мер по совершенствованию процессов внешнеэкономической деятельности,</a:t>
            </a:r>
          </a:p>
          <a:p>
            <a:pPr marL="285750" indent="-285750" algn="just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проектов НПА и норм действующих НПА в рабочем порядке, например: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–разработка проекта НПА внедрению новых типов контрактов;</a:t>
            </a:r>
          </a:p>
          <a:p>
            <a:pPr marL="285750" indent="-285750" algn="just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постояннодействующей Рабочей группе по присоединению Республики Узбекистан к Соглашению Всемирной торговой организации по упрощению процедур торговли.</a:t>
            </a: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Выработка предложений по внесению изменений в законодательство.</a:t>
            </a:r>
          </a:p>
        </p:txBody>
      </p:sp>
    </p:spTree>
    <p:extLst>
      <p:ext uri="{BB962C8B-B14F-4D97-AF65-F5344CB8AC3E}">
        <p14:creationId xmlns:p14="http://schemas.microsoft.com/office/powerpoint/2010/main" val="2071279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EF3E23-742A-45D4-81E2-AE5573F0F0DE}"/>
              </a:ext>
            </a:extLst>
          </p:cNvPr>
          <p:cNvSpPr txBox="1"/>
          <p:nvPr/>
        </p:nvSpPr>
        <p:spPr>
          <a:xfrm>
            <a:off x="447040" y="100151"/>
            <a:ext cx="1147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Пропаганда таможенного законодательства и профилактика правонарушений: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5AF071-A509-46A6-90CB-57C449A4EEE4}"/>
              </a:ext>
            </a:extLst>
          </p:cNvPr>
          <p:cNvSpPr txBox="1"/>
          <p:nvPr/>
        </p:nvSpPr>
        <p:spPr>
          <a:xfrm>
            <a:off x="447040" y="1971040"/>
            <a:ext cx="533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представителей АТБ в мероприятиях, организуемых ГТК для представителей бизнес-сообщества;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03A92A-1BF2-41BF-9A4A-4B2873D3CF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4" t="31565" r="156" b="13937"/>
          <a:stretch/>
        </p:blipFill>
        <p:spPr>
          <a:xfrm>
            <a:off x="6191609" y="1938720"/>
            <a:ext cx="5360312" cy="22256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3E6F05-6FDB-444F-9E49-18A1DB9A961B}"/>
              </a:ext>
            </a:extLst>
          </p:cNvPr>
          <p:cNvSpPr txBox="1"/>
          <p:nvPr/>
        </p:nvSpPr>
        <p:spPr>
          <a:xfrm>
            <a:off x="447040" y="4500880"/>
            <a:ext cx="533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представителей ГТК в мероприятиях, организуемых АТБ таможенных брокеров и участников ВЭД;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72B68C-3C19-4D7B-913F-6BC3D104DA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4" t="33741" r="1178" b="13008"/>
          <a:stretch/>
        </p:blipFill>
        <p:spPr>
          <a:xfrm>
            <a:off x="6289040" y="4460239"/>
            <a:ext cx="5262880" cy="21520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8BE82A-2D74-435E-8A1D-5D4E8A7FDE8C}"/>
              </a:ext>
            </a:extLst>
          </p:cNvPr>
          <p:cNvSpPr txBox="1"/>
          <p:nvPr/>
        </p:nvSpPr>
        <p:spPr>
          <a:xfrm>
            <a:off x="360680" y="1176788"/>
            <a:ext cx="1147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Государственно-частный диалог на площадках ГТК и АТБ</a:t>
            </a:r>
          </a:p>
        </p:txBody>
      </p:sp>
    </p:spTree>
    <p:extLst>
      <p:ext uri="{BB962C8B-B14F-4D97-AF65-F5344CB8AC3E}">
        <p14:creationId xmlns:p14="http://schemas.microsoft.com/office/powerpoint/2010/main" val="2589139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hlinkClick r:id="rId2"/>
            <a:extLst>
              <a:ext uri="{FF2B5EF4-FFF2-40B4-BE49-F238E27FC236}">
                <a16:creationId xmlns:a16="http://schemas.microsoft.com/office/drawing/2014/main" id="{BD50B959-98AF-4B9F-B6FE-9B7128AABE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533"/>
          <a:stretch/>
        </p:blipFill>
        <p:spPr>
          <a:xfrm>
            <a:off x="7937191" y="2704009"/>
            <a:ext cx="2352150" cy="19061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EF3E23-742A-45D4-81E2-AE5573F0F0DE}"/>
              </a:ext>
            </a:extLst>
          </p:cNvPr>
          <p:cNvSpPr txBox="1"/>
          <p:nvPr/>
        </p:nvSpPr>
        <p:spPr>
          <a:xfrm>
            <a:off x="447040" y="100151"/>
            <a:ext cx="1147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Пропаганда таможенного законодательства и профилактика правонарушений: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EC6584-4D95-4CE2-AB91-0477B1A460D1}"/>
              </a:ext>
            </a:extLst>
          </p:cNvPr>
          <p:cNvSpPr txBox="1"/>
          <p:nvPr/>
        </p:nvSpPr>
        <p:spPr>
          <a:xfrm>
            <a:off x="447040" y="2306320"/>
            <a:ext cx="89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специалистов по таможенному оформлению;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CA8201-361F-49E4-B9B3-553D97EC8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5633" y="1842962"/>
            <a:ext cx="2352149" cy="1777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A08CD5-56B8-41F0-80E1-113BBC8F5B62}"/>
              </a:ext>
            </a:extLst>
          </p:cNvPr>
          <p:cNvSpPr txBox="1"/>
          <p:nvPr/>
        </p:nvSpPr>
        <p:spPr>
          <a:xfrm>
            <a:off x="533511" y="3139957"/>
            <a:ext cx="759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сайте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telegram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-канале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АТБ;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871237-D80B-4DCD-9251-81CB4162FC9E}"/>
              </a:ext>
            </a:extLst>
          </p:cNvPr>
          <p:cNvSpPr txBox="1"/>
          <p:nvPr/>
        </p:nvSpPr>
        <p:spPr>
          <a:xfrm>
            <a:off x="447040" y="3786507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у наших партнеров – в газете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«Налоговые и таможенные вести»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AF804BE-87D3-4116-B0A2-B4A8C0D563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4251" y="4626552"/>
            <a:ext cx="3836042" cy="20079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54BD2D0-3263-4424-A881-7675AF23129E}"/>
              </a:ext>
            </a:extLst>
          </p:cNvPr>
          <p:cNvSpPr txBox="1"/>
          <p:nvPr/>
        </p:nvSpPr>
        <p:spPr>
          <a:xfrm>
            <a:off x="447040" y="5060634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группы в мессенджере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telegram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общения специалистов по таможенному оформлению и участников ВЭД.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7EBB3C-984D-41D1-B4CB-04CFB57F508F}"/>
              </a:ext>
            </a:extLst>
          </p:cNvPr>
          <p:cNvSpPr txBox="1"/>
          <p:nvPr/>
        </p:nvSpPr>
        <p:spPr>
          <a:xfrm>
            <a:off x="533511" y="1418710"/>
            <a:ext cx="1147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Информирование, консультирование, обмен опытом</a:t>
            </a:r>
          </a:p>
        </p:txBody>
      </p:sp>
    </p:spTree>
    <p:extLst>
      <p:ext uri="{BB962C8B-B14F-4D97-AF65-F5344CB8AC3E}">
        <p14:creationId xmlns:p14="http://schemas.microsoft.com/office/powerpoint/2010/main" val="1762328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EF3E23-742A-45D4-81E2-AE5573F0F0DE}"/>
              </a:ext>
            </a:extLst>
          </p:cNvPr>
          <p:cNvSpPr txBox="1"/>
          <p:nvPr/>
        </p:nvSpPr>
        <p:spPr>
          <a:xfrm>
            <a:off x="640080" y="473709"/>
            <a:ext cx="1091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Обратная связь  и оперативное обсуждение проблем: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C3A223-08FB-4B59-BAC4-4B293266ED6A}"/>
              </a:ext>
            </a:extLst>
          </p:cNvPr>
          <p:cNvSpPr txBox="1"/>
          <p:nvPr/>
        </p:nvSpPr>
        <p:spPr>
          <a:xfrm>
            <a:off x="843280" y="1446452"/>
            <a:ext cx="1043432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Подготовка:</a:t>
            </a:r>
          </a:p>
          <a:p>
            <a:pPr marL="285750" indent="-285750" algn="just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обращений в Ассоциацию таможенных брокеров и участников ВЭД; </a:t>
            </a:r>
          </a:p>
          <a:p>
            <a:pPr marL="285750" indent="-285750" algn="just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опросов с помощью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Портала социологических опросов АТБ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непосредственно в мессенджере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telegram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 algn="just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процессов на таможенных постах, а также процессов, связанных с получением разрешений иных органов.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30F32A-11F9-4E26-ADFA-418251A07B66}"/>
              </a:ext>
            </a:extLst>
          </p:cNvPr>
          <p:cNvSpPr txBox="1"/>
          <p:nvPr/>
        </p:nvSpPr>
        <p:spPr>
          <a:xfrm>
            <a:off x="843280" y="4057233"/>
            <a:ext cx="104343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Осуществление:</a:t>
            </a:r>
          </a:p>
          <a:p>
            <a:pPr marL="285750" indent="-285750" algn="just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Письменные обращения в Государственный таможенный комитет и получение ответов; </a:t>
            </a:r>
          </a:p>
          <a:p>
            <a:pPr marL="285750" indent="-285750" algn="just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Оперативное оповещение о возникающих проблемах, обсуждение с «Рабочей группой ГТК по сокращению времени на заполнение и оформление ГТД и созданию в информационных системах ФЛК» и их решение.</a:t>
            </a:r>
          </a:p>
        </p:txBody>
      </p:sp>
    </p:spTree>
    <p:extLst>
      <p:ext uri="{BB962C8B-B14F-4D97-AF65-F5344CB8AC3E}">
        <p14:creationId xmlns:p14="http://schemas.microsoft.com/office/powerpoint/2010/main" val="1925370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EF3E23-742A-45D4-81E2-AE5573F0F0DE}"/>
              </a:ext>
            </a:extLst>
          </p:cNvPr>
          <p:cNvSpPr txBox="1"/>
          <p:nvPr/>
        </p:nvSpPr>
        <p:spPr>
          <a:xfrm>
            <a:off x="640080" y="392429"/>
            <a:ext cx="1091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Международное сотрудничество и обмен опытом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C28413-16FB-401A-81E6-E25952D6A74D}"/>
              </a:ext>
            </a:extLst>
          </p:cNvPr>
          <p:cNvSpPr txBox="1"/>
          <p:nvPr/>
        </p:nvSpPr>
        <p:spPr>
          <a:xfrm>
            <a:off x="314960" y="1242766"/>
            <a:ext cx="69152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региональном Совете </a:t>
            </a:r>
          </a:p>
          <a:p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руководителей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АТБ(П) ЦАР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2017 года)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(Казахстан, Узбекистан, Кыргызстан, Таджикистан) и Беларуси (в качестве наблюдателя)</a:t>
            </a:r>
          </a:p>
        </p:txBody>
      </p:sp>
      <p:pic>
        <p:nvPicPr>
          <p:cNvPr id="4" name="Рисунок 3">
            <a:hlinkClick r:id="rId2"/>
            <a:extLst>
              <a:ext uri="{FF2B5EF4-FFF2-40B4-BE49-F238E27FC236}">
                <a16:creationId xmlns:a16="http://schemas.microsoft.com/office/drawing/2014/main" id="{86C82EC7-4486-45C9-A43C-15F6A7BE6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098" y="1117780"/>
            <a:ext cx="6572274" cy="31040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3FE29B-43AB-4428-9607-113C149C64BA}"/>
              </a:ext>
            </a:extLst>
          </p:cNvPr>
          <p:cNvSpPr txBox="1"/>
          <p:nvPr/>
        </p:nvSpPr>
        <p:spPr>
          <a:xfrm>
            <a:off x="252034" y="4212482"/>
            <a:ext cx="67970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400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Участие в </a:t>
            </a:r>
            <a:r>
              <a:rPr lang="ru-RU" dirty="0">
                <a:hlinkClick r:id="rId4"/>
              </a:rPr>
              <a:t>Международной Федерации Ассоциаций таможенных брокеров</a:t>
            </a:r>
            <a:r>
              <a:rPr lang="ru-RU" dirty="0"/>
              <a:t> </a:t>
            </a:r>
          </a:p>
          <a:p>
            <a:r>
              <a:rPr lang="ru-RU" dirty="0"/>
              <a:t>(с 2018 года)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13F2D9-7A48-485D-A8B4-0EA2EA3A40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76" y="2881554"/>
            <a:ext cx="5044751" cy="424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927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477</Words>
  <Application>Microsoft Office PowerPoint</Application>
  <PresentationFormat>Широкоэкранный</PresentationFormat>
  <Paragraphs>60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Сотрудничество Ассоциации таможенных брокеров  и  Государственного таможенного комитета в вопросах совершенствования таможенного администрирования и декларирования товаров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работе АТБ в 2018 году.</dc:title>
  <dc:creator>User</dc:creator>
  <cp:lastModifiedBy>User</cp:lastModifiedBy>
  <cp:revision>6</cp:revision>
  <dcterms:created xsi:type="dcterms:W3CDTF">2022-01-17T11:18:30Z</dcterms:created>
  <dcterms:modified xsi:type="dcterms:W3CDTF">2022-01-20T20:34:03Z</dcterms:modified>
</cp:coreProperties>
</file>