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89" r:id="rId1"/>
  </p:sldMasterIdLst>
  <p:notesMasterIdLst>
    <p:notesMasterId r:id="rId39"/>
  </p:notesMasterIdLst>
  <p:sldIdLst>
    <p:sldId id="257" r:id="rId2"/>
    <p:sldId id="321" r:id="rId3"/>
    <p:sldId id="322" r:id="rId4"/>
    <p:sldId id="341" r:id="rId5"/>
    <p:sldId id="342" r:id="rId6"/>
    <p:sldId id="344" r:id="rId7"/>
    <p:sldId id="343" r:id="rId8"/>
    <p:sldId id="323" r:id="rId9"/>
    <p:sldId id="324" r:id="rId10"/>
    <p:sldId id="330" r:id="rId11"/>
    <p:sldId id="331" r:id="rId12"/>
    <p:sldId id="332" r:id="rId13"/>
    <p:sldId id="333" r:id="rId14"/>
    <p:sldId id="334" r:id="rId15"/>
    <p:sldId id="325" r:id="rId16"/>
    <p:sldId id="326" r:id="rId17"/>
    <p:sldId id="327" r:id="rId18"/>
    <p:sldId id="328" r:id="rId19"/>
    <p:sldId id="337" r:id="rId20"/>
    <p:sldId id="340" r:id="rId21"/>
    <p:sldId id="339" r:id="rId22"/>
    <p:sldId id="345" r:id="rId23"/>
    <p:sldId id="347" r:id="rId24"/>
    <p:sldId id="329" r:id="rId25"/>
    <p:sldId id="346" r:id="rId26"/>
    <p:sldId id="335" r:id="rId27"/>
    <p:sldId id="336" r:id="rId28"/>
    <p:sldId id="351" r:id="rId29"/>
    <p:sldId id="338" r:id="rId30"/>
    <p:sldId id="352" r:id="rId31"/>
    <p:sldId id="348" r:id="rId32"/>
    <p:sldId id="349" r:id="rId33"/>
    <p:sldId id="350" r:id="rId34"/>
    <p:sldId id="353" r:id="rId35"/>
    <p:sldId id="354" r:id="rId36"/>
    <p:sldId id="355" r:id="rId37"/>
    <p:sldId id="320" r:id="rId3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298" autoAdjust="0"/>
  </p:normalViewPr>
  <p:slideViewPr>
    <p:cSldViewPr snapToGrid="0">
      <p:cViewPr varScale="1">
        <p:scale>
          <a:sx n="80" d="100"/>
          <a:sy n="80" d="100"/>
        </p:scale>
        <p:origin x="113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BB64E-2F9C-41A4-AF9F-325254604198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CD18C-43F3-4592-AF92-C7A89329C2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08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300"/>
              </a:spcAft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CD18C-43F3-4592-AF92-C7A89329C2FB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891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300"/>
              </a:spcAft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CD18C-43F3-4592-AF92-C7A89329C2FB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280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CD18C-43F3-4592-AF92-C7A89329C2FB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625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CD18C-43F3-4592-AF92-C7A89329C2FB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136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6CD18C-43F3-4592-AF92-C7A89329C2FB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994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9510" y="5539954"/>
            <a:ext cx="9121013" cy="1318046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99E33DF7-3D5C-4AC0-BA58-32C710CC5B4C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777457D6-86DB-446F-A7A0-60D7D62DB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53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99E33DF7-3D5C-4AC0-BA58-32C710CC5B4C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777457D6-86DB-446F-A7A0-60D7D62DB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0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99E33DF7-3D5C-4AC0-BA58-32C710CC5B4C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777457D6-86DB-446F-A7A0-60D7D62DB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49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99E33DF7-3D5C-4AC0-BA58-32C710CC5B4C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777457D6-86DB-446F-A7A0-60D7D62DB13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447596" y="123199"/>
            <a:ext cx="9744405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2447595" y="1628800"/>
            <a:ext cx="9409045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0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5733" y="4406901"/>
            <a:ext cx="7630551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95733" y="2906713"/>
            <a:ext cx="76305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99E33DF7-3D5C-4AC0-BA58-32C710CC5B4C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777457D6-86DB-446F-A7A0-60D7D62DB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044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47595" y="1628800"/>
            <a:ext cx="4704523" cy="4525963"/>
          </a:xfrm>
        </p:spPr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248128" y="1639342"/>
            <a:ext cx="4704523" cy="4525963"/>
          </a:xfrm>
        </p:spPr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99E33DF7-3D5C-4AC0-BA58-32C710CC5B4C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777457D6-86DB-446F-A7A0-60D7D62DB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24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43605" y="1535113"/>
            <a:ext cx="460851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43605" y="2174875"/>
            <a:ext cx="4608512" cy="3951288"/>
          </a:xfrm>
        </p:spPr>
        <p:txBody>
          <a:bodyPr/>
          <a:lstStyle>
            <a:lvl1pPr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342330" y="1535113"/>
            <a:ext cx="4610321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342330" y="2174875"/>
            <a:ext cx="4610321" cy="3951288"/>
          </a:xfrm>
        </p:spPr>
        <p:txBody>
          <a:bodyPr/>
          <a:lstStyle>
            <a:lvl1pPr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833747" y="6356351"/>
            <a:ext cx="1620652" cy="3651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99E33DF7-3D5C-4AC0-BA58-32C710CC5B4C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538912" y="6356351"/>
            <a:ext cx="2199456" cy="3651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961747" y="6356351"/>
            <a:ext cx="1620652" cy="3651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777457D6-86DB-446F-A7A0-60D7D62DB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04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99E33DF7-3D5C-4AC0-BA58-32C710CC5B4C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777457D6-86DB-446F-A7A0-60D7D62DB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86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99E33DF7-3D5C-4AC0-BA58-32C710CC5B4C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777457D6-86DB-446F-A7A0-60D7D62DB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46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513622"/>
            <a:ext cx="4011084" cy="92147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1851" y="1916833"/>
            <a:ext cx="6815667" cy="4353347"/>
          </a:xfrm>
        </p:spPr>
        <p:txBody>
          <a:bodyPr/>
          <a:lstStyle>
            <a:lvl1pPr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99E33DF7-3D5C-4AC0-BA58-32C710CC5B4C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777457D6-86DB-446F-A7A0-60D7D62DB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16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99E33DF7-3D5C-4AC0-BA58-32C710CC5B4C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777457D6-86DB-446F-A7A0-60D7D62DB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28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7596" y="123199"/>
            <a:ext cx="9744405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47595" y="1628800"/>
            <a:ext cx="9409045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99E33DF7-3D5C-4AC0-BA58-32C710CC5B4C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777457D6-86DB-446F-A7A0-60D7D62DB13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0917" y="45855"/>
            <a:ext cx="1010349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7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90" r:id="rId1"/>
    <p:sldLayoutId id="2147485091" r:id="rId2"/>
    <p:sldLayoutId id="2147485092" r:id="rId3"/>
    <p:sldLayoutId id="2147485093" r:id="rId4"/>
    <p:sldLayoutId id="2147485094" r:id="rId5"/>
    <p:sldLayoutId id="2147485095" r:id="rId6"/>
    <p:sldLayoutId id="2147485096" r:id="rId7"/>
    <p:sldLayoutId id="2147485097" r:id="rId8"/>
    <p:sldLayoutId id="2147485098" r:id="rId9"/>
    <p:sldLayoutId id="2147485099" r:id="rId10"/>
    <p:sldLayoutId id="214748510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x.uz/ru/docs/5201286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x.uz/docs/5179158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x.uz/docs/5118476#5131920" TargetMode="External"/><Relationship Id="rId2" Type="http://schemas.openxmlformats.org/officeDocument/2006/relationships/hyperlink" Target="https://www.lex.uz/docs/520524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qxuigwaodnjxhtmljwa73sc2dy--www-lex-uz.translate.goog/docs/5115923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x.uz/docs/5331506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x.uz/docs/5236288" TargetMode="External"/><Relationship Id="rId7" Type="http://schemas.openxmlformats.org/officeDocument/2006/relationships/hyperlink" Target="https://www.lex.uz/docs/5177481" TargetMode="External"/><Relationship Id="rId2" Type="http://schemas.openxmlformats.org/officeDocument/2006/relationships/hyperlink" Target="https://lex.uz/ru/docs/533114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ex.uz/docs/5304758" TargetMode="External"/><Relationship Id="rId5" Type="http://schemas.openxmlformats.org/officeDocument/2006/relationships/hyperlink" Target="https://www.lex.uz/docs/5331135" TargetMode="External"/><Relationship Id="rId4" Type="http://schemas.openxmlformats.org/officeDocument/2006/relationships/hyperlink" Target="https://www.lex.uz/docs/5313630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x.uz/docs/5253045" TargetMode="External"/><Relationship Id="rId2" Type="http://schemas.openxmlformats.org/officeDocument/2006/relationships/hyperlink" Target="https://www.lex.uz/docs/527244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ex.uz/docs/5304316" TargetMode="External"/><Relationship Id="rId4" Type="http://schemas.openxmlformats.org/officeDocument/2006/relationships/hyperlink" Target="https://www.lex.uz/docs/5258725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x.uz/docs/4935301#4935436" TargetMode="External"/><Relationship Id="rId2" Type="http://schemas.openxmlformats.org/officeDocument/2006/relationships/hyperlink" Target="https://www.lex.uz/docs/531673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ex.uz/docs/5275653#5277637" TargetMode="External"/><Relationship Id="rId4" Type="http://schemas.openxmlformats.org/officeDocument/2006/relationships/hyperlink" Target="https://www.lex.uz/docs/5317862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x.uz/docs/5331933#533831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ex.uz/docs/5294087" TargetMode="External"/><Relationship Id="rId5" Type="http://schemas.openxmlformats.org/officeDocument/2006/relationships/hyperlink" Target="https://www.lex.uz/docs/5257472#5259780" TargetMode="External"/><Relationship Id="rId4" Type="http://schemas.openxmlformats.org/officeDocument/2006/relationships/hyperlink" Target="https://www.lex.uz/docs/5308718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x.uz/docs/519321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x.uz/docs/4780477#4780645" TargetMode="External"/><Relationship Id="rId2" Type="http://schemas.openxmlformats.org/officeDocument/2006/relationships/hyperlink" Target="https://www.lex.uz/docs/5193210#520046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ex.uz/docs/3802366?ONDATE=30.06.2018%2000#3805829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x.uz/docs/508720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1752" y="2630056"/>
            <a:ext cx="9299188" cy="1893305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>
                <a:solidFill>
                  <a:srgbClr val="FF0000"/>
                </a:solidFill>
              </a:rPr>
              <a:t>Новое в таможенном законодательстве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53590" y="5395319"/>
            <a:ext cx="39384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2060"/>
                </a:solidFill>
              </a:rPr>
              <a:t>Халилов </a:t>
            </a:r>
            <a:r>
              <a:rPr lang="ru-RU" sz="1600" b="1" dirty="0" err="1">
                <a:solidFill>
                  <a:srgbClr val="002060"/>
                </a:solidFill>
              </a:rPr>
              <a:t>Энвер</a:t>
            </a:r>
            <a:r>
              <a:rPr lang="ru-RU" sz="1600" b="1" dirty="0">
                <a:solidFill>
                  <a:srgbClr val="002060"/>
                </a:solidFill>
              </a:rPr>
              <a:t> </a:t>
            </a:r>
            <a:r>
              <a:rPr lang="ru-RU" sz="1600" b="1" dirty="0" err="1">
                <a:solidFill>
                  <a:srgbClr val="002060"/>
                </a:solidFill>
              </a:rPr>
              <a:t>Фарихович</a:t>
            </a:r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b="1" dirty="0">
                <a:solidFill>
                  <a:srgbClr val="002060"/>
                </a:solidFill>
              </a:rPr>
              <a:t>Заместитель председателя Ассоциации таможенных брокеров Узбекистана</a:t>
            </a:r>
          </a:p>
          <a:p>
            <a:r>
              <a:rPr lang="ru-RU" sz="1600" b="1" dirty="0">
                <a:solidFill>
                  <a:srgbClr val="002060"/>
                </a:solidFill>
              </a:rPr>
              <a:t>+998 90 958 55 40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063149" y="203257"/>
            <a:ext cx="8909651" cy="11336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>
                <a:solidFill>
                  <a:srgbClr val="002060"/>
                </a:solidFill>
              </a:rPr>
              <a:t>Ассоциации таможенных брокеров Узбекистана</a:t>
            </a:r>
          </a:p>
          <a:p>
            <a:pPr algn="ctr"/>
            <a:r>
              <a:rPr lang="en-US" sz="2800" b="1" dirty="0">
                <a:solidFill>
                  <a:srgbClr val="002060"/>
                </a:solidFill>
              </a:rPr>
              <a:t>27</a:t>
            </a:r>
            <a:r>
              <a:rPr lang="ru-RU" sz="2800" b="1" dirty="0">
                <a:solidFill>
                  <a:srgbClr val="002060"/>
                </a:solidFill>
              </a:rPr>
              <a:t> марта 2021 года, </a:t>
            </a:r>
            <a:r>
              <a:rPr lang="ru-RU" sz="2800" b="1" dirty="0" err="1">
                <a:solidFill>
                  <a:srgbClr val="002060"/>
                </a:solidFill>
              </a:rPr>
              <a:t>г.Ташкент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4008" y="4541344"/>
            <a:ext cx="2899835" cy="217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35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Уполномоченное лицо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3081" y="1303505"/>
            <a:ext cx="9922213" cy="5311303"/>
          </a:xfrm>
        </p:spPr>
        <p:txBody>
          <a:bodyPr>
            <a:normAutofit/>
          </a:bodyPr>
          <a:lstStyle/>
          <a:p>
            <a:r>
              <a:rPr lang="ru-RU" dirty="0"/>
              <a:t>владелец товара и (или) транспортного средства</a:t>
            </a:r>
          </a:p>
          <a:p>
            <a:r>
              <a:rPr lang="ru-RU" dirty="0"/>
              <a:t>лицо, уполномоченное в соответствии с таможенным законодательством в отношении товаров и (или) транспортных средств </a:t>
            </a:r>
          </a:p>
          <a:p>
            <a:r>
              <a:rPr lang="ru-RU" dirty="0"/>
              <a:t>лицо, действующее от имени владельца товара и (или) транспортного средства на основании соответствующего договора или доверенности</a:t>
            </a:r>
          </a:p>
          <a:p>
            <a:r>
              <a:rPr lang="ru-RU" dirty="0"/>
              <a:t>любое лицо, осуществляющее операции, связанные с внешнеэкономической деятельностью;</a:t>
            </a:r>
          </a:p>
        </p:txBody>
      </p:sp>
    </p:spTree>
    <p:extLst>
      <p:ext uri="{BB962C8B-B14F-4D97-AF65-F5344CB8AC3E}">
        <p14:creationId xmlns:p14="http://schemas.microsoft.com/office/powerpoint/2010/main" val="80227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1720" y="123199"/>
            <a:ext cx="10110282" cy="1360836"/>
          </a:xfrm>
        </p:spPr>
        <p:txBody>
          <a:bodyPr>
            <a:normAutofit fontScale="90000"/>
          </a:bodyPr>
          <a:lstStyle/>
          <a:p>
            <a:r>
              <a:rPr lang="ru-RU" dirty="0"/>
              <a:t>Таможенный аудит проводится в отношении следующих уполномоченных лиц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1251" y="1628799"/>
            <a:ext cx="10115389" cy="4927643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>
                <a:solidFill>
                  <a:srgbClr val="FF0000"/>
                </a:solidFill>
              </a:rPr>
              <a:t>декларант;</a:t>
            </a:r>
          </a:p>
          <a:p>
            <a:r>
              <a:rPr lang="ru-RU" dirty="0"/>
              <a:t>перевозчик;</a:t>
            </a:r>
          </a:p>
          <a:p>
            <a:r>
              <a:rPr lang="ru-RU" dirty="0"/>
              <a:t>лицо, хранящее товары под таможенным контролем в местах, где нет таможенного склада;</a:t>
            </a:r>
          </a:p>
          <a:p>
            <a:r>
              <a:rPr lang="ru-RU" dirty="0"/>
              <a:t>владельцы таможенного склада, магазин беспошлинной торговли и склада свободной торговли;</a:t>
            </a:r>
          </a:p>
          <a:p>
            <a:r>
              <a:rPr lang="ru-RU" dirty="0"/>
              <a:t>импортеры, грузополучатели, лица, ответственные за финансовое регулирование товаров;</a:t>
            </a:r>
          </a:p>
          <a:p>
            <a:r>
              <a:rPr lang="ru-RU" u="sng" dirty="0">
                <a:solidFill>
                  <a:srgbClr val="FF0000"/>
                </a:solidFill>
              </a:rPr>
              <a:t>покупатели товаров после их выпуска</a:t>
            </a:r>
            <a:r>
              <a:rPr lang="ru-RU" dirty="0"/>
              <a:t>;</a:t>
            </a:r>
          </a:p>
          <a:p>
            <a:r>
              <a:rPr lang="ru-RU" dirty="0"/>
              <a:t>уполномоченный экономический оператор;</a:t>
            </a:r>
          </a:p>
          <a:p>
            <a:r>
              <a:rPr lang="ru-RU" dirty="0"/>
              <a:t>лица, взявшие на себя все финансовые и юридические обязательства уполномоченного лица.</a:t>
            </a:r>
          </a:p>
        </p:txBody>
      </p:sp>
    </p:spTree>
    <p:extLst>
      <p:ext uri="{BB962C8B-B14F-4D97-AF65-F5344CB8AC3E}">
        <p14:creationId xmlns:p14="http://schemas.microsoft.com/office/powerpoint/2010/main" val="308756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течении какого времени может быть осуществлен таможенный аудит?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7596" y="2105456"/>
            <a:ext cx="9409045" cy="4373165"/>
          </a:xfrm>
        </p:spPr>
        <p:txBody>
          <a:bodyPr/>
          <a:lstStyle/>
          <a:p>
            <a:r>
              <a:rPr lang="ru-RU" dirty="0"/>
              <a:t>Таможенный аудит может быть проведен в течение </a:t>
            </a:r>
            <a:r>
              <a:rPr lang="ru-RU" u="sng" dirty="0">
                <a:solidFill>
                  <a:srgbClr val="FF0000"/>
                </a:solidFill>
              </a:rPr>
              <a:t>трех лет со дня истечения срока пребывания товаров под таможенным контролем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Повторный таможенный аудит одного и того же товара уполномоченного лица не допускается.</a:t>
            </a:r>
          </a:p>
        </p:txBody>
      </p:sp>
    </p:spTree>
    <p:extLst>
      <p:ext uri="{BB962C8B-B14F-4D97-AF65-F5344CB8AC3E}">
        <p14:creationId xmlns:p14="http://schemas.microsoft.com/office/powerpoint/2010/main" val="420058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0071" y="103744"/>
            <a:ext cx="9744405" cy="937116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Длительность</a:t>
            </a:r>
            <a:r>
              <a:rPr lang="ru-RU" dirty="0"/>
              <a:t> проведения таможенного аудита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0357" y="1289482"/>
            <a:ext cx="9854119" cy="5208595"/>
          </a:xfrm>
        </p:spPr>
        <p:txBody>
          <a:bodyPr>
            <a:noAutofit/>
          </a:bodyPr>
          <a:lstStyle/>
          <a:p>
            <a:r>
              <a:rPr lang="ru-RU" sz="2800" dirty="0"/>
              <a:t>Камеральный аудит – не более 10 дней. </a:t>
            </a:r>
          </a:p>
          <a:p>
            <a:r>
              <a:rPr lang="ru-RU" sz="2800" dirty="0"/>
              <a:t>Может быть один раз продлен на срок не более 10 дней дополнительно.</a:t>
            </a:r>
          </a:p>
          <a:p>
            <a:pPr marL="0" indent="0">
              <a:buNone/>
            </a:pPr>
            <a:r>
              <a:rPr lang="ru-RU" sz="2000" b="1" dirty="0"/>
              <a:t>Срок таможенного аудита продлевается с разрешения руководителя таможенного органа</a:t>
            </a:r>
            <a:endParaRPr lang="ru-RU" sz="2000" dirty="0"/>
          </a:p>
          <a:p>
            <a:endParaRPr lang="ru-RU" sz="2800" dirty="0"/>
          </a:p>
          <a:p>
            <a:r>
              <a:rPr lang="ru-RU" sz="2800" dirty="0"/>
              <a:t>Выездной аудит – не более 30 дней. </a:t>
            </a:r>
          </a:p>
          <a:p>
            <a:r>
              <a:rPr lang="ru-RU" sz="2800" dirty="0"/>
              <a:t>Может быть один раз продлен на срок не более 30 дней дополнительно.</a:t>
            </a:r>
          </a:p>
          <a:p>
            <a:pPr marL="0" indent="0">
              <a:buNone/>
            </a:pPr>
            <a:r>
              <a:rPr lang="ru-RU" sz="2000" b="1" dirty="0"/>
              <a:t>Срок таможенного аудита продлевается с разрешения руководителя таможенного органа с уведомлением Уполномоченного при Президенте Республики Узбекистан по защите прав и законных интересов субъектов предпринимательства:</a:t>
            </a:r>
            <a:endParaRPr lang="ru-RU" sz="2800" b="1" dirty="0"/>
          </a:p>
          <a:p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1996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0071" y="103744"/>
            <a:ext cx="9744405" cy="937116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Основания для продления срока </a:t>
            </a:r>
            <a:r>
              <a:rPr lang="ru-RU" dirty="0"/>
              <a:t>проведения таможенного аудита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3080" y="1542401"/>
            <a:ext cx="9854119" cy="5208595"/>
          </a:xfrm>
        </p:spPr>
        <p:txBody>
          <a:bodyPr>
            <a:noAutofit/>
          </a:bodyPr>
          <a:lstStyle/>
          <a:p>
            <a:r>
              <a:rPr lang="ru-RU" sz="2400" dirty="0"/>
              <a:t>Недостаток времени на таможенный аудит из-за большого объема документов, которые необходимо изучить в процессе выездного таможенного аудита;</a:t>
            </a:r>
          </a:p>
          <a:p>
            <a:r>
              <a:rPr lang="ru-RU" sz="2400" dirty="0"/>
              <a:t>Восстановление документов пришедших в непригодность, электронных носителей программного обеспечения, используемого для отслеживания движения товаров и ведения бухгалтерской отчетности;</a:t>
            </a:r>
          </a:p>
          <a:p>
            <a:r>
              <a:rPr lang="ru-RU" sz="2400" dirty="0"/>
              <a:t>перевод документов, представленных на иностранном языке (документы переведенные на государственный язык могут быть в виде оригиналов, либо в нотариально заверенной форме).</a:t>
            </a:r>
          </a:p>
          <a:p>
            <a:pPr marL="0" indent="0">
              <a:buNone/>
            </a:pPr>
            <a:r>
              <a:rPr lang="ru-RU" sz="2400" b="1" dirty="0"/>
              <a:t>Продление срока внутреннего таможенного аудита по иным основаниям не допускается.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5752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9914" y="132927"/>
            <a:ext cx="9744405" cy="606375"/>
          </a:xfrm>
        </p:spPr>
        <p:txBody>
          <a:bodyPr>
            <a:normAutofit fontScale="90000"/>
          </a:bodyPr>
          <a:lstStyle/>
          <a:p>
            <a:r>
              <a:rPr lang="ru-RU" dirty="0"/>
              <a:t>Интересные моменты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7593" y="1346699"/>
            <a:ext cx="9409045" cy="468052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Необоснованный отказ в допуске на объект должностного лица таможни или неполное исполнение уполномоченным лицом своих обязательств, может повлечь в отношении операций уполномоченного лица связанных с внешнеэкономической деятельностью:</a:t>
            </a:r>
          </a:p>
          <a:p>
            <a:r>
              <a:rPr lang="ru-RU" dirty="0"/>
              <a:t>А) перевод форм таможенного контроля на более высокий уровень риска  </a:t>
            </a:r>
          </a:p>
          <a:p>
            <a:r>
              <a:rPr lang="ru-RU" dirty="0"/>
              <a:t>Б) применение к ним всех формы таможенного контроля,</a:t>
            </a:r>
          </a:p>
          <a:p>
            <a:r>
              <a:rPr lang="ru-RU" dirty="0"/>
              <a:t>В) расчета таможенных платежей на основании имеющихся в таможенных органах документов и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160226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9915" y="739302"/>
            <a:ext cx="9576726" cy="5570018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 целях обеспечения сохранности товаров </a:t>
            </a:r>
            <a:r>
              <a:rPr lang="ru-RU" u="sng" dirty="0">
                <a:solidFill>
                  <a:srgbClr val="FF0000"/>
                </a:solidFill>
              </a:rPr>
              <a:t>должностные лица таможни могут опечатывать здания, склады, архивы, документы, товары и другие места хранения (хранения) товаров</a:t>
            </a:r>
            <a:r>
              <a:rPr lang="ru-RU" dirty="0"/>
              <a:t>, подлежащих выездной таможенной проверке.</a:t>
            </a:r>
          </a:p>
          <a:p>
            <a:r>
              <a:rPr lang="ru-RU" dirty="0"/>
              <a:t>Выявленные в результате таможенного аудита расхождения и (или) ошибки, в том числе дополнительные или пересчитанные таможенные платежи, </a:t>
            </a:r>
            <a:r>
              <a:rPr lang="ru-RU" u="sng" dirty="0">
                <a:solidFill>
                  <a:srgbClr val="FF0000"/>
                </a:solidFill>
              </a:rPr>
              <a:t>устраняются уполномоченным лицом в течение десяти рабочих дней </a:t>
            </a:r>
            <a:r>
              <a:rPr lang="ru-RU" dirty="0"/>
              <a:t>со дня поступления требования таможенного органа путем составления формы корректировка грузовой таможенной декларации (кроме случаев, когда погашение задолженности по уплате таможенных платежей допускается путем отсрочки или рассрочки).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79914" y="132927"/>
            <a:ext cx="9744405" cy="606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Интересные моменты</a:t>
            </a:r>
          </a:p>
        </p:txBody>
      </p:sp>
    </p:spTree>
    <p:extLst>
      <p:ext uri="{BB962C8B-B14F-4D97-AF65-F5344CB8AC3E}">
        <p14:creationId xmlns:p14="http://schemas.microsoft.com/office/powerpoint/2010/main" val="170988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6077" y="943583"/>
            <a:ext cx="9930564" cy="556422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случае не устранения несоответствий и (или) ошибок, выявленных по результатам таможенного аудита в установленный срок, </a:t>
            </a:r>
            <a:r>
              <a:rPr lang="ru-RU" u="sng" dirty="0">
                <a:solidFill>
                  <a:srgbClr val="FF0000"/>
                </a:solidFill>
              </a:rPr>
              <a:t>взыскание таможенных платежей осуществляется на основании вступившего в законную силу решения суда о взыскании задолженность по таможенным платежам</a:t>
            </a:r>
            <a:r>
              <a:rPr lang="ru-RU" dirty="0"/>
              <a:t>.</a:t>
            </a:r>
          </a:p>
          <a:p>
            <a:r>
              <a:rPr lang="ru-RU" dirty="0"/>
              <a:t>В случае несогласия с результатами таможенного аудита уполномоченное лицо вправе </a:t>
            </a:r>
            <a:r>
              <a:rPr lang="ru-RU" u="sng" dirty="0">
                <a:solidFill>
                  <a:srgbClr val="FF0000"/>
                </a:solidFill>
              </a:rPr>
              <a:t>в течение тридцати дней со дня получения акта и (или) требования подать письменные возражения на все или некоторые положения акта в вышестоящий таможенный орган или суд.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79914" y="132927"/>
            <a:ext cx="9744405" cy="606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Интересные моменты</a:t>
            </a:r>
          </a:p>
        </p:txBody>
      </p:sp>
    </p:spTree>
    <p:extLst>
      <p:ext uri="{BB962C8B-B14F-4D97-AF65-F5344CB8AC3E}">
        <p14:creationId xmlns:p14="http://schemas.microsoft.com/office/powerpoint/2010/main" val="2657800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4544" y="1339157"/>
            <a:ext cx="9744405" cy="1360836"/>
          </a:xfrm>
        </p:spPr>
        <p:txBody>
          <a:bodyPr>
            <a:noAutofit/>
          </a:bodyPr>
          <a:lstStyle/>
          <a:p>
            <a:r>
              <a:rPr lang="ru-RU" sz="2400" cap="all" dirty="0">
                <a:solidFill>
                  <a:srgbClr val="0070C0"/>
                </a:solidFill>
              </a:rPr>
              <a:t>ПОСТАНОВЛЕНИЕ КАБИНЕТА МИНИСТРОВ РЕСПУБЛИКИ УЗБЕКИСТАН</a:t>
            </a:r>
            <a:br>
              <a:rPr lang="ru-RU" sz="2400" cap="all" dirty="0">
                <a:solidFill>
                  <a:srgbClr val="0070C0"/>
                </a:solidFill>
              </a:rPr>
            </a:br>
            <a:r>
              <a:rPr lang="ru-RU" sz="2400" b="1" cap="all" dirty="0">
                <a:solidFill>
                  <a:srgbClr val="0070C0"/>
                </a:solidFill>
              </a:rPr>
              <a:t>ОБ УПРОЩЕНИИ ПОРЯДКА ПЕРЕВОЗКИ НА ТЕРРИТОРИИ РЕСПУБЛИКИ УЗБЕКИСТАН ВНЕШНЕТОРГОВЫХ ГРУЗОВ ПОД ТАМОЖЕННЫМ КОНТРОЛЕМ, А ТАКЖЕ ДАЛЬНЕЙШЕЙ ПОДДЕРЖКИ УЧАСТНИКОВ ВНЕШНЕЭКОНОМИЧЕСКОЙ ДЕЯТЕЛЬНОСТИ</a:t>
            </a:r>
            <a:br>
              <a:rPr lang="ru-RU" sz="2400" b="1" cap="all" dirty="0">
                <a:solidFill>
                  <a:srgbClr val="0070C0"/>
                </a:solidFill>
              </a:rPr>
            </a:br>
            <a:r>
              <a:rPr lang="ru-RU" sz="2400" dirty="0">
                <a:solidFill>
                  <a:srgbClr val="0070C0"/>
                </a:solidFill>
              </a:rPr>
              <a:t>№ 800 от 22 декабря 2020 г.</a:t>
            </a:r>
            <a:br>
              <a:rPr lang="ru-RU" sz="2400" dirty="0">
                <a:solidFill>
                  <a:srgbClr val="0070C0"/>
                </a:solidFill>
              </a:rPr>
            </a:br>
            <a:br>
              <a:rPr lang="ru-RU" sz="2400" b="1" cap="all" dirty="0">
                <a:solidFill>
                  <a:srgbClr val="0070C0"/>
                </a:solidFill>
              </a:rPr>
            </a:b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5350" y="2828925"/>
            <a:ext cx="10893197" cy="3746973"/>
          </a:xfrm>
        </p:spPr>
        <p:txBody>
          <a:bodyPr>
            <a:normAutofit fontScale="92500" lnSpcReduction="20000"/>
          </a:bodyPr>
          <a:lstStyle/>
          <a:p>
            <a:pPr marL="457200" lvl="1" indent="0" algn="just">
              <a:lnSpc>
                <a:spcPct val="107000"/>
              </a:lnSpc>
              <a:buNone/>
            </a:pPr>
            <a:r>
              <a:rPr lang="ru-RU" sz="3000" dirty="0"/>
              <a:t>Утверждены Положения</a:t>
            </a:r>
          </a:p>
          <a:p>
            <a:pPr indent="361950"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Положение о порядке организации таможенного сопровождения товаров,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перемещаемых по автомобильным дорогам под таможенным контролем, предусматривающее порядок организации таможенного сопровождения транспортных средств и товаров, перемещаемых по автомобильным дорогам под таможенным контролем, взимания таможенных сборов за таможенное сопровождение, а также права и обязанности сотрудников, осуществляющих таможенное сопровождение, согласно приложению N 1;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1950" algn="just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Положение о порядке учета и контроля обеспечения уплаты таможенных платежей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перевозке иностранных товаров на основе взаимодействия с уполномоченными лицами в режиме реального времени и в интерактивной форме, предусматривающее порядок учета и контроля обеспечения уплаты таможенных платежей при перевозке иностранных товаров на основе взаимодействия с уполномоченными лицами в режиме реального времени и в интерактивной форме, а также расчета и взимания таможенных платежей при выдаче товаров без разрешения таможенного органа, их утрате или недоставке в таможенный пост назначения в установленный срок в неизменном состоянии,  согласно приложению N 2.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7000"/>
              </a:lnSpc>
              <a:buNone/>
            </a:pP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7735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887" y="123199"/>
            <a:ext cx="11130754" cy="895976"/>
          </a:xfrm>
        </p:spPr>
        <p:txBody>
          <a:bodyPr>
            <a:normAutofit fontScale="90000"/>
          </a:bodyPr>
          <a:lstStyle/>
          <a:p>
            <a:pPr indent="361950">
              <a:lnSpc>
                <a:spcPct val="107000"/>
              </a:lnSpc>
              <a:spcAft>
                <a:spcPts val="800"/>
              </a:spcAft>
            </a:pPr>
            <a:r>
              <a:rPr lang="ru-RU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 N 1 к Постановлению КМ </a:t>
            </a:r>
            <a:r>
              <a:rPr lang="ru-RU" sz="27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РУз</a:t>
            </a:r>
            <a:r>
              <a:rPr lang="ru-RU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22.12.2020 г. N 800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59" y="1019175"/>
            <a:ext cx="11521281" cy="5290145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Таможенное сопровождение применяется к автотранспортным средствам, перевозящим иностранные товары, за исключением следующих случаев:</a:t>
            </a:r>
            <a:endParaRPr lang="ru-RU" sz="17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361950" algn="just">
              <a:spcAft>
                <a:spcPts val="800"/>
              </a:spcAft>
            </a:pPr>
            <a:r>
              <a:rPr lang="ru-RU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осуществления перевозки товаров в соответствии с Таможенной конвенцией о международной перевозке грузов с использованием книжки МДП (Женева, 14 ноября 1975 г.);</a:t>
            </a:r>
            <a:endParaRPr lang="ru-RU" sz="17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361950" algn="just">
              <a:spcAft>
                <a:spcPts val="800"/>
              </a:spcAft>
            </a:pPr>
            <a:r>
              <a:rPr lang="ru-RU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осуществления перевозки импортных товаров национальными автоперевозчиками в транспортных средствах, оборудованных для перевозки товаров под таможенным контролем, при предъявлении ими лицензионной карточки;</a:t>
            </a:r>
            <a:endParaRPr lang="ru-RU" sz="17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361950" algn="just">
              <a:spcAft>
                <a:spcPts val="800"/>
              </a:spcAft>
            </a:pPr>
            <a:r>
              <a:rPr lang="ru-RU" sz="1700" b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осуществления перевозки товаров юридическими лицами, включенными в реестр уполномоченных экономических операторов на основании свидетельств первого и третьего типов в соответствии с законодательством;</a:t>
            </a:r>
            <a:endParaRPr lang="ru-RU" sz="1700" b="1" u="sng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361950" algn="just">
              <a:spcAft>
                <a:spcPts val="800"/>
              </a:spcAft>
            </a:pPr>
            <a:r>
              <a:rPr lang="ru-RU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обеспечения уплаты таможенных платежей в соответствии с главой 47 Таможенного кодекса Республики Узбекистан;</a:t>
            </a:r>
            <a:endParaRPr lang="ru-RU" sz="17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361950" algn="just">
              <a:spcAft>
                <a:spcPts val="800"/>
              </a:spcAft>
            </a:pPr>
            <a:r>
              <a:rPr lang="ru-RU" sz="17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ввоза на таможенную территорию товаров в качестве гуманитарной помощи и технического содействия, а также международных почтовых отправлений и фельдъегерской доставки при наличии подтверждающих документов.</a:t>
            </a:r>
            <a:endParaRPr lang="ru-RU" sz="17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ru-RU" sz="1700" b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 наличии контрольных мер в системе управления рисками, органы государственной таможенной службы в порядке, установленном законодательством, применяют таможенное сопровождение в отношении автотранспортных средств, перевозящих иностранные товары.</a:t>
            </a:r>
            <a:endParaRPr lang="ru-RU" sz="17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16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8171" y="629056"/>
            <a:ext cx="10309610" cy="1033166"/>
          </a:xfrm>
        </p:spPr>
        <p:txBody>
          <a:bodyPr>
            <a:noAutofit/>
          </a:bodyPr>
          <a:lstStyle/>
          <a:p>
            <a:r>
              <a:rPr lang="ru-RU" sz="2400" cap="all" dirty="0">
                <a:solidFill>
                  <a:srgbClr val="0070C0"/>
                </a:solidFill>
              </a:rPr>
              <a:t>Закон Республики Узбекистан</a:t>
            </a:r>
            <a:br>
              <a:rPr lang="ru-RU" sz="2400" dirty="0">
                <a:solidFill>
                  <a:srgbClr val="0070C0"/>
                </a:solidFill>
              </a:rPr>
            </a:br>
            <a:r>
              <a:rPr lang="ru-RU" sz="2400" b="1" cap="all" dirty="0">
                <a:solidFill>
                  <a:srgbClr val="0070C0"/>
                </a:solidFill>
              </a:rPr>
              <a:t>О присоединении Республики Узбекистан к Международной конвенции об упрощении и гармонизации таможенных процедур (Киото, 18 мая 1973 года, с изменениями от 26 июня 1999 года)</a:t>
            </a:r>
            <a:br>
              <a:rPr lang="ru-RU" sz="2400" dirty="0">
                <a:solidFill>
                  <a:srgbClr val="0070C0"/>
                </a:solidFill>
              </a:rPr>
            </a:b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8170" y="2117264"/>
            <a:ext cx="10178981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Присоединиться к Международной конвенции об упрощении и гармонизации таможенных процедур (Киото, 18 мая 1973 года, с изменениями от 26 июня 1999 года) со следующей оговоркой: </a:t>
            </a:r>
          </a:p>
          <a:p>
            <a:r>
              <a:rPr lang="ru-RU" dirty="0"/>
              <a:t>«Республика Узбекистан принимает все приложения и главы Конвенции, за исключением Главы 3 (Каботажная транспортировка товаров) Специального приложения «Е».</a:t>
            </a:r>
          </a:p>
          <a:p>
            <a:endParaRPr lang="ru-RU" dirty="0"/>
          </a:p>
          <a:p>
            <a:r>
              <a:rPr lang="ru-RU" sz="1900" dirty="0"/>
              <a:t>№ ЗРУ-654 от 21 декабря 2020 г.</a:t>
            </a:r>
          </a:p>
          <a:p>
            <a:r>
              <a:rPr lang="ru-RU" sz="1900" dirty="0"/>
              <a:t>Принят Законодательной палатой 4 декабря 2020 года</a:t>
            </a:r>
            <a:br>
              <a:rPr lang="ru-RU" sz="1900" dirty="0"/>
            </a:br>
            <a:r>
              <a:rPr lang="ru-RU" sz="1900" dirty="0"/>
              <a:t>Одобрен Сенатом 19 декабря 2020 года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15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887" y="123199"/>
            <a:ext cx="11130754" cy="895976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 N 2 к Постановлению КМ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РУз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22.12.2020 г. N 800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525" y="1371600"/>
            <a:ext cx="11466115" cy="4937720"/>
          </a:xfrm>
        </p:spPr>
        <p:txBody>
          <a:bodyPr>
            <a:normAutofit fontScale="92500" lnSpcReduction="10000"/>
          </a:bodyPr>
          <a:lstStyle/>
          <a:p>
            <a:pPr marL="457200" lvl="1" indent="0" algn="just">
              <a:lnSpc>
                <a:spcPct val="107000"/>
              </a:lnSpc>
              <a:buNone/>
            </a:pPr>
            <a:r>
              <a:rPr lang="ru-RU" sz="3000" dirty="0">
                <a:solidFill>
                  <a:schemeClr val="tx1"/>
                </a:solidFill>
              </a:rPr>
              <a:t>Касательно </a:t>
            </a:r>
            <a:r>
              <a:rPr lang="ru-RU" sz="3000" dirty="0">
                <a:solidFill>
                  <a:srgbClr val="7030A0"/>
                </a:solidFill>
              </a:rPr>
              <a:t>обеспечения уплаты таможенных платежей, применяемых для перевозки под таможенным контролем, установлено, что:</a:t>
            </a:r>
          </a:p>
          <a:p>
            <a:pPr lvl="2" algn="just">
              <a:lnSpc>
                <a:spcPct val="107000"/>
              </a:lnSpc>
            </a:pPr>
            <a:r>
              <a:rPr lang="ru-RU" sz="3000" dirty="0">
                <a:solidFill>
                  <a:srgbClr val="7030A0"/>
                </a:solidFill>
              </a:rPr>
              <a:t>Как и ранее, сохраняется </a:t>
            </a:r>
            <a:r>
              <a:rPr lang="ru-RU" sz="3000" dirty="0">
                <a:solidFill>
                  <a:srgbClr val="FF0000"/>
                </a:solidFill>
              </a:rPr>
              <a:t>пять видов </a:t>
            </a:r>
            <a:r>
              <a:rPr lang="ru-RU" sz="3000" dirty="0">
                <a:solidFill>
                  <a:srgbClr val="7030A0"/>
                </a:solidFill>
              </a:rPr>
              <a:t>обеспечения уплаты таможенных платежей, </a:t>
            </a:r>
          </a:p>
          <a:p>
            <a:pPr lvl="2" algn="just">
              <a:lnSpc>
                <a:spcPct val="107000"/>
              </a:lnSpc>
              <a:spcAft>
                <a:spcPts val="800"/>
              </a:spcAft>
            </a:pPr>
            <a:r>
              <a:rPr lang="ru-RU" sz="3000" dirty="0">
                <a:solidFill>
                  <a:srgbClr val="7030A0"/>
                </a:solidFill>
              </a:rPr>
              <a:t>При этом, </a:t>
            </a:r>
            <a:r>
              <a:rPr lang="ru-RU" sz="3000" i="1" dirty="0">
                <a:solidFill>
                  <a:srgbClr val="7030A0"/>
                </a:solidFill>
              </a:rPr>
              <a:t>«27. П</a:t>
            </a:r>
            <a:r>
              <a:rPr lang="ru-RU" sz="3000" i="1" dirty="0">
                <a:solidFill>
                  <a:srgbClr val="FF0000"/>
                </a:solidFill>
              </a:rPr>
              <a:t>оручительство </a:t>
            </a:r>
            <a:r>
              <a:rPr lang="ru-RU" sz="3000" i="1" dirty="0">
                <a:solidFill>
                  <a:srgbClr val="7030A0"/>
                </a:solidFill>
              </a:rPr>
              <a:t>обеспечивается путем внесения на депозит таможенного органа суммы </a:t>
            </a:r>
            <a:r>
              <a:rPr lang="ru-RU" sz="3000" i="1" dirty="0">
                <a:solidFill>
                  <a:srgbClr val="FF0000"/>
                </a:solidFill>
              </a:rPr>
              <a:t>денежных средств </a:t>
            </a:r>
            <a:r>
              <a:rPr lang="ru-RU" sz="3000" i="1" dirty="0">
                <a:solidFill>
                  <a:srgbClr val="7030A0"/>
                </a:solidFill>
              </a:rPr>
              <a:t>в национальной валюте Республики Узбекистан и иностранной валюте» и «30. </a:t>
            </a:r>
            <a:r>
              <a:rPr lang="ru-RU" sz="3000" i="1" dirty="0">
                <a:solidFill>
                  <a:srgbClr val="FF0000"/>
                </a:solidFill>
              </a:rPr>
              <a:t>Ограничения,</a:t>
            </a:r>
            <a:r>
              <a:rPr lang="ru-RU" sz="3000" i="1" dirty="0">
                <a:solidFill>
                  <a:srgbClr val="7030A0"/>
                </a:solidFill>
              </a:rPr>
              <a:t> установленные на использование денежных средств, обеспечивающих уплату таможенных платежей, </a:t>
            </a:r>
            <a:r>
              <a:rPr lang="ru-RU" sz="3000" i="1" dirty="0">
                <a:solidFill>
                  <a:srgbClr val="FF0000"/>
                </a:solidFill>
              </a:rPr>
              <a:t>автоматически снимаются </a:t>
            </a:r>
            <a:r>
              <a:rPr lang="ru-RU" sz="3000" i="1" dirty="0">
                <a:solidFill>
                  <a:srgbClr val="7030A0"/>
                </a:solidFill>
              </a:rPr>
              <a:t>после выполнения обязательств по доставке иностранных товаров»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02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526" y="123199"/>
            <a:ext cx="11085115" cy="1360836"/>
          </a:xfrm>
        </p:spPr>
        <p:txBody>
          <a:bodyPr>
            <a:normAutofit fontScale="90000"/>
          </a:bodyPr>
          <a:lstStyle/>
          <a:p>
            <a:r>
              <a:rPr lang="ru-RU" dirty="0"/>
              <a:t>Оформление ГТД без участия сотрудника таможенного органа и наложение пломб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1" y="1484035"/>
            <a:ext cx="10942240" cy="4825285"/>
          </a:xfrm>
        </p:spPr>
        <p:txBody>
          <a:bodyPr/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Государственного таможенного комитета Республики Узбекистан </a:t>
            </a:r>
            <a:r>
              <a:rPr lang="ru-RU" sz="1800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«О внесении изменений и дополнений в правила наложения специальных таможенных пломб на грузовые помещения при перевозке товаров, находящихся под таможенным контролем, авто и железнодорожными транспортными средствами на таможенной территории Республики Узбекистан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(МЮ № 2904-2 от 31.12.2020г.):</a:t>
            </a:r>
          </a:p>
          <a:p>
            <a:pPr marL="742950" lvl="1" indent="-285750" algn="just">
              <a:lnSpc>
                <a:spcPct val="107000"/>
              </a:lnSpc>
              <a:buFont typeface="+mj-lt"/>
              <a:buAutoNum type="alphaLcPeriod"/>
            </a:pPr>
            <a: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Добавлен случай, когда</a:t>
            </a:r>
            <a:r>
              <a:rPr lang="ru-RU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специальные таможенные пломбы не применяются -</a:t>
            </a:r>
            <a: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случае «автоматического» таможенного оформления грузовой таможенной декларации через «зеленый» коридор в таможенном режиме «экспорт</a:t>
            </a:r>
            <a: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 Из данного правила имеются исключения и специальный таможенные пломбы применяются при указанных выше условиях, если:</a:t>
            </a:r>
          </a:p>
          <a:p>
            <a:pPr marL="1143000" lvl="2" indent="-228600" algn="just">
              <a:lnSpc>
                <a:spcPct val="107000"/>
              </a:lnSpc>
              <a:buFont typeface="+mj-lt"/>
              <a:buAutoNum type="romanLcPeriod"/>
            </a:pPr>
            <a: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Товар перевозится с применением книжки МДП;</a:t>
            </a:r>
          </a:p>
          <a:p>
            <a:pPr marL="1143000" lvl="2" indent="-228600" algn="just">
              <a:lnSpc>
                <a:spcPct val="107000"/>
              </a:lnSpc>
              <a:buFont typeface="+mj-lt"/>
              <a:buAutoNum type="romanLcPeriod"/>
            </a:pPr>
            <a: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Имеется запрос отправителей и (или) перевозчиков о применении специальных таможенных пломб;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Установлено, что наряду со средствами идентификации, размещаемыми на товарах и транспортных средствах таможенными органами, транспортными и экспедиторскими организациями иностранных государств</a:t>
            </a:r>
            <a:r>
              <a:rPr lang="ru-RU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признаются также средства идентификации производителей и отправителей этих товаров</a:t>
            </a:r>
            <a: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51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526" y="123199"/>
            <a:ext cx="11085115" cy="1360836"/>
          </a:xfrm>
        </p:spPr>
        <p:txBody>
          <a:bodyPr>
            <a:normAutofit/>
          </a:bodyPr>
          <a:lstStyle/>
          <a:p>
            <a:r>
              <a:rPr lang="ru-RU" dirty="0"/>
              <a:t>Новый перечень ВЧ РУ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5775" y="1276351"/>
            <a:ext cx="11370866" cy="5032970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ru-RU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Кабинета Министров Республики Узбекистан </a:t>
            </a:r>
            <a:r>
              <a:rPr lang="ru-RU" sz="1600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«О регулировании в области использования радиочастотного спектра и использования радиоэлектронных средств и высокочастотных устройств»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7000"/>
              </a:lnSpc>
              <a:buNone/>
            </a:pPr>
            <a:r>
              <a:rPr lang="ru-RU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Утверждены:</a:t>
            </a:r>
          </a:p>
          <a:p>
            <a:pPr marL="1143000" lvl="2" indent="-228600" algn="just">
              <a:lnSpc>
                <a:spcPct val="107000"/>
              </a:lnSpc>
              <a:buFont typeface="+mj-lt"/>
              <a:buAutoNum type="romanLcPeriod"/>
            </a:pPr>
            <a:r>
              <a:rPr lang="ru-RU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Положение о порядке выделения полос (наименований) радиочастот для разработки, модернизации, производства и импорта всех видов радиоэлектронных средств и высокочастотных устройств согласно </a:t>
            </a:r>
            <a:r>
              <a:rPr lang="ru-RU" sz="16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приложению 1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;</a:t>
            </a:r>
          </a:p>
          <a:p>
            <a:pPr marL="1143000" lvl="2" indent="-228600" algn="just">
              <a:lnSpc>
                <a:spcPct val="107000"/>
              </a:lnSpc>
              <a:buFont typeface="+mj-lt"/>
              <a:buAutoNum type="romanLcPeriod"/>
            </a:pPr>
            <a:r>
              <a:rPr lang="ru-RU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Положение о порядке приобретения и (или) установки, ввоза, разрешения на использование и использование радиоэлектронных средств согласно </a:t>
            </a:r>
            <a:r>
              <a:rPr lang="ru-RU" sz="16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приложению 2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;</a:t>
            </a:r>
          </a:p>
          <a:p>
            <a:pPr marL="1143000" lvl="2" indent="-228600" algn="just">
              <a:lnSpc>
                <a:spcPct val="107000"/>
              </a:lnSpc>
              <a:buFont typeface="+mj-lt"/>
              <a:buAutoNum type="romanLcPeriod"/>
            </a:pPr>
            <a:r>
              <a:rPr lang="ru-RU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Положение о порядке использования высокочастотных устройств согласно </a:t>
            </a:r>
            <a:r>
              <a:rPr lang="ru-RU" sz="16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приложению 3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;</a:t>
            </a:r>
          </a:p>
          <a:p>
            <a:pPr marL="1143000" lvl="2" indent="-228600" algn="just">
              <a:lnSpc>
                <a:spcPct val="107000"/>
              </a:lnSpc>
              <a:buFont typeface="+mj-lt"/>
              <a:buAutoNum type="romanLcPeriod"/>
            </a:pPr>
            <a:r>
              <a:rPr lang="ru-RU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Положение о порядке ввоза радиоэлектронных средств и высокочастотных устройств через таможенную границу Республики Узбекистан согласно </a:t>
            </a:r>
            <a:r>
              <a:rPr lang="ru-RU" sz="16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приложению 4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;</a:t>
            </a:r>
          </a:p>
          <a:p>
            <a:pPr marL="1143000" lvl="2" indent="-228600" algn="just">
              <a:lnSpc>
                <a:spcPct val="107000"/>
              </a:lnSpc>
              <a:buFont typeface="+mj-lt"/>
              <a:buAutoNum type="romanLcPeriod"/>
            </a:pPr>
            <a:r>
              <a:rPr lang="ru-RU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Положение о взаимодействии министерств и ведомств в организации контроля за соблюдением порядка покупки (передачи), продажи и (или) монтажа (строительства), ввоза и использования радиоэлектронных средств и высокочастотных устройств на территории Республики Узбекистан согласно </a:t>
            </a:r>
            <a:r>
              <a:rPr lang="ru-RU" sz="16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приложению 5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;</a:t>
            </a:r>
          </a:p>
          <a:p>
            <a:pPr marL="1143000" lvl="2" indent="-228600" algn="just">
              <a:lnSpc>
                <a:spcPct val="107000"/>
              </a:lnSpc>
              <a:buFont typeface="+mj-lt"/>
              <a:buAutoNum type="romanLcPeriod"/>
            </a:pPr>
            <a:r>
              <a:rPr lang="ru-RU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Положение о международно-правовой защите радиочастотных приставок Республики Узбекистан согласно </a:t>
            </a:r>
            <a:r>
              <a:rPr lang="ru-RU" sz="16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приложению 6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.</a:t>
            </a:r>
          </a:p>
          <a:p>
            <a:pPr marL="457200" lvl="1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600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частности, следует обратить внимание специалистов по таможенному оформлению на то, что утвержден </a:t>
            </a:r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новый</a:t>
            </a:r>
            <a:r>
              <a:rPr lang="ru-RU" sz="1600" b="1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«Перечень высокочастотных радиоэлектронных устройств</a:t>
            </a:r>
            <a:r>
              <a:rPr lang="ru-RU" sz="1600" b="1" i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ввоз которых на территорию Республики Узбекистан разрешен только с разрешения ГУП «Центр электромагнитной совместимости».</a:t>
            </a:r>
            <a:endParaRPr lang="ru-RU" sz="1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087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526" y="123199"/>
            <a:ext cx="11085115" cy="857876"/>
          </a:xfrm>
        </p:spPr>
        <p:txBody>
          <a:bodyPr>
            <a:normAutofit/>
          </a:bodyPr>
          <a:lstStyle/>
          <a:p>
            <a:r>
              <a:rPr lang="ru-RU" dirty="0"/>
              <a:t>Цифровая маркировка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5775" y="1076326"/>
            <a:ext cx="11370866" cy="5514974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ru-RU" sz="1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Кабинета Министров Республики Узбекистан </a:t>
            </a:r>
            <a:r>
              <a:rPr lang="ru-RU" sz="1600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«О мерах по обеспечению поэтапного внедрения системы обязательной цифровой маркировки некоторых видов продукции»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+mj-lt"/>
              <a:buAutoNum type="alphaLcPeriod"/>
            </a:pPr>
            <a:r>
              <a:rPr lang="ru-RU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Утверждены:</a:t>
            </a:r>
          </a:p>
          <a:p>
            <a:pPr marL="1143000" lvl="2" indent="-228600" algn="just">
              <a:lnSpc>
                <a:spcPct val="107000"/>
              </a:lnSpc>
              <a:buFont typeface="+mj-lt"/>
              <a:buAutoNum type="romanLcPeriod"/>
            </a:pPr>
            <a:r>
              <a:rPr lang="ru-RU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Правила цифровой маркировки продукции посредством идентификации и отслеживания ее оборота согласно </a:t>
            </a:r>
            <a:r>
              <a:rPr lang="ru-RU" sz="16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приложению 1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;</a:t>
            </a:r>
          </a:p>
          <a:p>
            <a:pPr marL="1143000" lvl="2" indent="-228600" algn="just">
              <a:lnSpc>
                <a:spcPct val="107000"/>
              </a:lnSpc>
              <a:buFont typeface="+mj-lt"/>
              <a:buAutoNum type="romanLcPeriod"/>
            </a:pPr>
            <a:r>
              <a:rPr lang="ru-RU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Положение о порядке обслуживания и эксплуатации национальной информационной системы цифровой маркировки и отслеживания продукции «Оригинальная марка» согласно </a:t>
            </a:r>
            <a:r>
              <a:rPr lang="ru-RU" sz="16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приложению 2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;</a:t>
            </a:r>
          </a:p>
          <a:p>
            <a:pPr marL="1143000" lvl="2" indent="-228600" algn="just">
              <a:lnSpc>
                <a:spcPct val="107000"/>
              </a:lnSpc>
              <a:buFont typeface="+mj-lt"/>
              <a:buAutoNum type="romanLcPeriod"/>
            </a:pPr>
            <a:r>
              <a:rPr lang="ru-RU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Положение об особенностях цифровой маркировки табачных изделий средствами идентификации согласно </a:t>
            </a:r>
            <a:r>
              <a:rPr lang="ru-RU" sz="16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приложению 3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;</a:t>
            </a:r>
          </a:p>
          <a:p>
            <a:pPr marL="1143000" lvl="2" indent="-228600" algn="just">
              <a:lnSpc>
                <a:spcPct val="107000"/>
              </a:lnSpc>
              <a:buFont typeface="+mj-lt"/>
              <a:buAutoNum type="romanLcPeriod"/>
            </a:pP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Положение об особенностях цифровой маркировки алкогольной продукции средствами идентификации согласно </a:t>
            </a:r>
            <a:r>
              <a:rPr lang="ru-RU" sz="16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приложению 4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;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ru-RU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Утратило силу</a:t>
            </a:r>
            <a:r>
              <a:rPr lang="ru-RU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постановление Кабинета Министров Республики Узбекистан «О реализации мер по совершенствованию ввоза отдельных групп потребительских товаров в Республику Узбекистан» (как и утвержденный этим постановлением «Перечень ввозимых потребительских товаров, подлежащих обязательному маркированию специальными контрольными идентификационными знаками»);</a:t>
            </a:r>
          </a:p>
          <a:p>
            <a:r>
              <a:rPr lang="ru-RU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Принято к сведению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u="sng" dirty="0">
                <a:solidFill>
                  <a:srgbClr val="26CBE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что </a:t>
            </a:r>
            <a:r>
              <a:rPr lang="ru-RU" sz="1600" b="1" u="sng" dirty="0">
                <a:solidFill>
                  <a:srgbClr val="26CBE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«</a:t>
            </a:r>
            <a:r>
              <a:rPr lang="ru-RU" sz="1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Перечень товаров</a:t>
            </a:r>
            <a:r>
              <a:rPr lang="ru-RU" sz="1600" b="1" u="sng" dirty="0">
                <a:solidFill>
                  <a:srgbClr val="26CBE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в отношении которых вводится требование по </a:t>
            </a:r>
            <a:r>
              <a:rPr lang="ru-RU" sz="1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обязательной цифровой маркировке </a:t>
            </a:r>
            <a:r>
              <a:rPr lang="ru-RU" sz="1600" b="1" u="sng" dirty="0">
                <a:solidFill>
                  <a:srgbClr val="26CBE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средствами идентификации в 2021-2022 годах»</a:t>
            </a:r>
            <a:r>
              <a:rPr lang="ru-RU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утвержден постановлением Кабинета Министров Республики Узбекистан 20 ноября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u="none" strike="noStrike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2020 года, №</a:t>
            </a:r>
            <a:r>
              <a:rPr lang="ru-RU" sz="1600" u="sng" dirty="0">
                <a:solidFill>
                  <a:srgbClr val="0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 </a:t>
            </a:r>
            <a:r>
              <a:rPr lang="ru-RU" sz="1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737</a:t>
            </a:r>
            <a:r>
              <a:rPr lang="ru-RU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714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0E99A79C-AC89-44B5-AEE3-CDF3463AF2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1533525"/>
            <a:ext cx="12190609" cy="5114925"/>
          </a:xfr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F9B44B9-D913-4B19-A1CE-3233C1895F2F}"/>
              </a:ext>
            </a:extLst>
          </p:cNvPr>
          <p:cNvSpPr txBox="1">
            <a:spLocks/>
          </p:cNvSpPr>
          <p:nvPr/>
        </p:nvSpPr>
        <p:spPr>
          <a:xfrm>
            <a:off x="552745" y="333688"/>
            <a:ext cx="11085115" cy="857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Цифровая маркировка</a:t>
            </a:r>
          </a:p>
        </p:txBody>
      </p:sp>
    </p:spTree>
    <p:extLst>
      <p:ext uri="{BB962C8B-B14F-4D97-AF65-F5344CB8AC3E}">
        <p14:creationId xmlns:p14="http://schemas.microsoft.com/office/powerpoint/2010/main" val="287538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4426" y="123199"/>
            <a:ext cx="11077576" cy="1410326"/>
          </a:xfrm>
        </p:spPr>
        <p:txBody>
          <a:bodyPr>
            <a:normAutofit fontScale="90000"/>
          </a:bodyPr>
          <a:lstStyle/>
          <a:p>
            <a:r>
              <a:rPr lang="ru-RU" sz="2400" cap="all" dirty="0">
                <a:solidFill>
                  <a:srgbClr val="0070C0"/>
                </a:solidFill>
              </a:rPr>
              <a:t>ПОСТАНОВЛЕНИЕ КАБИНЕТА МИНИСТРОВ РЕСПУБЛИКИ УЗБЕКИСТАН</a:t>
            </a:r>
            <a:br>
              <a:rPr lang="ru-RU" sz="2400" cap="all" dirty="0">
                <a:solidFill>
                  <a:srgbClr val="0070C0"/>
                </a:solidFill>
              </a:rPr>
            </a:br>
            <a:r>
              <a:rPr lang="ru-RU" sz="2400" b="1" cap="all" dirty="0">
                <a:solidFill>
                  <a:srgbClr val="0070C0"/>
                </a:solidFill>
              </a:rPr>
              <a:t>ОБ УТВЕРЖДЕНИИ ПЕРЕЧНЕЙ ОБЪЕКТОВ ОЦЕНКИ СООТВЕТСТВИЯ В РЕСПУБЛИКЕ УЗБЕКИСТАН, СООТВЕТСТВИЕ КОТОРЫХ ПОДЛЕЖИТ ПОДТВЕРЖДЕНИЮ</a:t>
            </a:r>
            <a:br>
              <a:rPr lang="ru-RU" sz="2400" b="1" cap="all" dirty="0">
                <a:solidFill>
                  <a:srgbClr val="0070C0"/>
                </a:solidFill>
              </a:rPr>
            </a:br>
            <a:r>
              <a:rPr lang="ru-RU" sz="2400" cap="all" dirty="0">
                <a:solidFill>
                  <a:srgbClr val="0070C0"/>
                </a:solidFill>
              </a:rPr>
              <a:t>№ 43 от 30 января 2021 г. </a:t>
            </a:r>
            <a:r>
              <a:rPr lang="ru-RU" sz="2400" i="1" cap="all" dirty="0">
                <a:solidFill>
                  <a:srgbClr val="0070C0"/>
                </a:solidFill>
              </a:rPr>
              <a:t>(вступает в силу с 1 мая 2021 года)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4427" y="1628800"/>
            <a:ext cx="10742214" cy="46805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Утверждены:</a:t>
            </a:r>
          </a:p>
          <a:p>
            <a:pPr lvl="1" algn="just"/>
            <a:r>
              <a:rPr lang="ru-RU" dirty="0"/>
              <a:t>Перечень продукции и отходов, подлежащих обязательной экологической сертификации, согласно приложению 1;</a:t>
            </a:r>
          </a:p>
          <a:p>
            <a:pPr lvl="1" algn="just"/>
            <a:r>
              <a:rPr lang="ru-RU" dirty="0"/>
              <a:t>Перечень продукции, подконтрольной Государственной ветеринарной службе Республики Узбекистан согласно </a:t>
            </a:r>
            <a:br>
              <a:rPr lang="ru-RU" dirty="0"/>
            </a:br>
            <a:r>
              <a:rPr lang="ru-RU" dirty="0"/>
              <a:t>приложению 2;</a:t>
            </a:r>
          </a:p>
          <a:p>
            <a:pPr lvl="1" algn="just"/>
            <a:r>
              <a:rPr lang="ru-RU" dirty="0"/>
              <a:t>Перечень продукции, подлежащей санитарно-эпидемиологическому заключению, согласно приложению 3;</a:t>
            </a:r>
          </a:p>
          <a:p>
            <a:pPr lvl="1" algn="just"/>
            <a:r>
              <a:rPr lang="ru-RU" dirty="0"/>
              <a:t>Перечень продукции, для которой обязательно соответствие требованиям нормативных документов в области технического регулирования, согласно приложению 4.</a:t>
            </a:r>
          </a:p>
        </p:txBody>
      </p:sp>
    </p:spTree>
    <p:extLst>
      <p:ext uri="{BB962C8B-B14F-4D97-AF65-F5344CB8AC3E}">
        <p14:creationId xmlns:p14="http://schemas.microsoft.com/office/powerpoint/2010/main" val="3821628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650" y="123200"/>
            <a:ext cx="11744325" cy="629276"/>
          </a:xfrm>
        </p:spPr>
        <p:txBody>
          <a:bodyPr>
            <a:normAutofit/>
          </a:bodyPr>
          <a:lstStyle/>
          <a:p>
            <a:r>
              <a:rPr lang="ru-RU" sz="2700" dirty="0"/>
              <a:t>Продукция и отходы, подлежащие экологической сертификации. Перечень А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B441C16B-B5CB-4CEF-A51B-6BCF8C9BD5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887817"/>
              </p:ext>
            </p:extLst>
          </p:nvPr>
        </p:nvGraphicFramePr>
        <p:xfrm>
          <a:off x="331390" y="942975"/>
          <a:ext cx="11529220" cy="5934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7561">
                  <a:extLst>
                    <a:ext uri="{9D8B030D-6E8A-4147-A177-3AD203B41FA5}">
                      <a16:colId xmlns:a16="http://schemas.microsoft.com/office/drawing/2014/main" val="2203119485"/>
                    </a:ext>
                  </a:extLst>
                </a:gridCol>
                <a:gridCol w="5771659">
                  <a:extLst>
                    <a:ext uri="{9D8B030D-6E8A-4147-A177-3AD203B41FA5}">
                      <a16:colId xmlns:a16="http://schemas.microsoft.com/office/drawing/2014/main" val="37179363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ПРИЛОЖЕНИЕ № 1 к постановлению </a:t>
                      </a: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Кабинета Министров от 19 апреля 2000 г. № 151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Вазирлар</a:t>
                      </a:r>
                      <a:r>
                        <a:rPr lang="ru-RU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Маҳкамасининг</a:t>
                      </a:r>
                      <a:r>
                        <a:rPr lang="ru-RU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2021 </a:t>
                      </a:r>
                      <a:r>
                        <a:rPr lang="ru-RU" sz="1800" b="0" i="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йил</a:t>
                      </a:r>
                      <a:r>
                        <a:rPr lang="ru-RU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30 </a:t>
                      </a:r>
                      <a:r>
                        <a:rPr lang="ru-RU" sz="1800" b="0" i="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январдаги</a:t>
                      </a:r>
                      <a:r>
                        <a:rPr lang="ru-RU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43-сон </a:t>
                      </a:r>
                      <a:r>
                        <a:rPr lang="ru-RU" sz="1800" b="0" i="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қарорига</a:t>
                      </a:r>
                      <a:r>
                        <a:rPr lang="ru-RU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1-ИЛОВА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109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ПЕРЕЧЕНЬ А. 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Отходы, подлежащие обязательной экологической сертификации, импорт и экспорт которых подлежит государственному регулированию в соответствии с </a:t>
                      </a:r>
                      <a:r>
                        <a:rPr lang="ru-RU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Базельской конвенцией 1988 года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b="1" dirty="0"/>
                        <a:t>1989 </a:t>
                      </a:r>
                      <a:r>
                        <a:rPr lang="ru-RU" b="1" dirty="0" err="1"/>
                        <a:t>йилдаги</a:t>
                      </a:r>
                      <a:r>
                        <a:rPr lang="ru-RU" b="1" dirty="0"/>
                        <a:t> Базель </a:t>
                      </a:r>
                      <a:r>
                        <a:rPr lang="ru-RU" b="1" dirty="0" err="1"/>
                        <a:t>Конвенциясига</a:t>
                      </a:r>
                      <a:r>
                        <a:rPr lang="ru-RU" b="1" dirty="0"/>
                        <a:t> </a:t>
                      </a:r>
                      <a:r>
                        <a:rPr lang="ru-RU" dirty="0" err="1"/>
                        <a:t>мувофиқ</a:t>
                      </a:r>
                      <a:r>
                        <a:rPr lang="ru-RU" dirty="0"/>
                        <a:t> импорт </a:t>
                      </a:r>
                      <a:r>
                        <a:rPr lang="ru-RU" dirty="0" err="1"/>
                        <a:t>ва</a:t>
                      </a:r>
                      <a:r>
                        <a:rPr lang="ru-RU" dirty="0"/>
                        <a:t> экспорт </a:t>
                      </a:r>
                      <a:r>
                        <a:rPr lang="ru-RU" dirty="0" err="1"/>
                        <a:t>қилиниши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давлат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томонидан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тартибга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солинадиган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ва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мажбурий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экологик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сертификатланиши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лозим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бўлган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чиқиндилар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турлари</a:t>
                      </a:r>
                      <a:r>
                        <a:rPr lang="ru-RU" dirty="0"/>
                        <a:t> «А» РЎЙХАТИ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27007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Рангли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металл </a:t>
                      </a: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таркибли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ўхшаш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чанглар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251961"/>
                  </a:ext>
                </a:extLst>
              </a:tr>
              <a:tr h="786130">
                <a:tc>
                  <a:txBody>
                    <a:bodyPr/>
                    <a:lstStyle/>
                    <a:p>
                      <a:pPr algn="just" fontAlgn="t"/>
                      <a:r>
                        <a:rPr lang="ru-RU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Люминесцентные трубки - 8539 31 100 0, 8539 31 900 0, 8539 39 000 0 (только двух</a:t>
                      </a:r>
                      <a:r>
                        <a:rPr lang="ru-RU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светные </a:t>
                      </a:r>
                      <a:r>
                        <a:rPr lang="ru-RU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лампы)</a:t>
                      </a:r>
                    </a:p>
                  </a:txBody>
                  <a:tcPr marL="15240" marR="7620" marT="7620" marB="762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err="1">
                          <a:solidFill>
                            <a:srgbClr val="000000"/>
                          </a:solidFill>
                          <a:effectLst/>
                        </a:rPr>
                        <a:t>Люминесцентли</a:t>
                      </a:r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ru-RU" dirty="0" err="1">
                          <a:solidFill>
                            <a:srgbClr val="000000"/>
                          </a:solidFill>
                          <a:effectLst/>
                        </a:rPr>
                        <a:t>трубкалар</a:t>
                      </a:r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  <a:t> - 8539 31 100 0, 8539 31 900 0, 8539 39 000 0 (</a:t>
                      </a:r>
                      <a:r>
                        <a:rPr lang="ru-RU" dirty="0" err="1">
                          <a:solidFill>
                            <a:srgbClr val="000000"/>
                          </a:solidFill>
                          <a:effectLst/>
                        </a:rPr>
                        <a:t>фақат</a:t>
                      </a:r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ru-RU" dirty="0" err="1">
                          <a:solidFill>
                            <a:srgbClr val="000000"/>
                          </a:solidFill>
                          <a:effectLst/>
                        </a:rPr>
                        <a:t>икки</a:t>
                      </a:r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ru-RU" b="1" dirty="0">
                          <a:solidFill>
                            <a:srgbClr val="000000"/>
                          </a:solidFill>
                          <a:effectLst/>
                        </a:rPr>
                        <a:t>хил </a:t>
                      </a:r>
                      <a:r>
                        <a:rPr lang="ru-RU" b="1" u="sng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рангли</a:t>
                      </a:r>
                      <a:r>
                        <a:rPr lang="ru-RU" b="1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ru-RU" b="1" dirty="0" err="1">
                          <a:solidFill>
                            <a:srgbClr val="000000"/>
                          </a:solidFill>
                          <a:effectLst/>
                        </a:rPr>
                        <a:t>чироқлар</a:t>
                      </a:r>
                      <a:r>
                        <a:rPr lang="ru-RU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lang="ru-RU" dirty="0">
                        <a:effectLst/>
                      </a:endParaRPr>
                    </a:p>
                  </a:txBody>
                  <a:tcPr marL="36195" marR="3619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61699"/>
                  </a:ext>
                </a:extLst>
              </a:tr>
              <a:tr h="36830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Галваник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қуйқалар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шламлар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):</a:t>
                      </a:r>
                    </a:p>
                  </a:txBody>
                  <a:tcPr marL="15240" marR="7620" marT="7620" marB="7620"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dirty="0">
                        <a:effectLst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3437322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Дополнено</a:t>
                      </a:r>
                    </a:p>
                  </a:txBody>
                  <a:tcPr marL="15240" marR="7620" marT="7620" marB="762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err="1">
                          <a:effectLst/>
                        </a:rPr>
                        <a:t>Графитли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қуйқа</a:t>
                      </a:r>
                      <a:r>
                        <a:rPr lang="ru-RU" dirty="0">
                          <a:effectLst/>
                        </a:rPr>
                        <a:t> (шлам) - 3801 2090 00</a:t>
                      </a:r>
                    </a:p>
                  </a:txBody>
                  <a:tcPr marL="36195" marR="3619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07006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Ишқор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(гидроксид) ли металл </a:t>
                      </a: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силикатлари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15240" marR="7620" marT="7620" marB="7620"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/>
                      <a:r>
                        <a:rPr lang="ru-RU" i="1" dirty="0">
                          <a:effectLst/>
                        </a:rPr>
                        <a:t>Добавлены дважды: </a:t>
                      </a:r>
                      <a:r>
                        <a:rPr lang="ru-RU" dirty="0">
                          <a:effectLst/>
                        </a:rPr>
                        <a:t>Натрий хлорид - 2501 00 919 0, </a:t>
                      </a:r>
                    </a:p>
                    <a:p>
                      <a:pPr algn="just"/>
                      <a:r>
                        <a:rPr lang="ru-RU" dirty="0">
                          <a:effectLst/>
                        </a:rPr>
                        <a:t>Карборунд (карбид кремний) - 2849 20 000 0</a:t>
                      </a: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2938879185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ctr" fontAlgn="t"/>
                      <a:r>
                        <a:rPr lang="ru-RU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Дополнено</a:t>
                      </a:r>
                      <a:endParaRPr lang="ru-RU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5240" marR="7620" marT="7620" marB="762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effectLst/>
                        </a:rPr>
                        <a:t>Натрий хлорид - 2501 00 919 0, </a:t>
                      </a:r>
                    </a:p>
                    <a:p>
                      <a:pPr algn="just"/>
                      <a:r>
                        <a:rPr lang="ru-RU" dirty="0">
                          <a:effectLst/>
                        </a:rPr>
                        <a:t>Карборунд (карбид кремний) - 2849 20 000 0</a:t>
                      </a:r>
                    </a:p>
                  </a:txBody>
                  <a:tcPr marL="36195" marR="3619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082570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Чиқинди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минерал </a:t>
                      </a:r>
                      <a:r>
                        <a:rPr lang="ru-RU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мойлари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15240" marR="7620" marT="7620" marB="7620"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dirty="0">
                        <a:effectLst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2633259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Дополнено</a:t>
                      </a:r>
                      <a:endParaRPr lang="ru-RU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5240" marR="7620" marT="7620" marB="762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>
                          <a:effectLst/>
                        </a:rPr>
                        <a:t>Натрий хлорид - 2501 00 919 0, </a:t>
                      </a:r>
                    </a:p>
                    <a:p>
                      <a:pPr algn="just"/>
                      <a:r>
                        <a:rPr lang="ru-RU" dirty="0">
                          <a:effectLst/>
                        </a:rPr>
                        <a:t>Карборунд (карбид кремний) - 2849 20 000 0</a:t>
                      </a:r>
                    </a:p>
                  </a:txBody>
                  <a:tcPr marL="36195" marR="3619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9657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Дополнено</a:t>
                      </a:r>
                      <a:endParaRPr lang="ru-RU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5240" marR="7620" marT="7620" marB="762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err="1">
                          <a:effectLst/>
                        </a:rPr>
                        <a:t>Ишлатилган</a:t>
                      </a:r>
                      <a:r>
                        <a:rPr lang="ru-RU" dirty="0">
                          <a:effectLst/>
                        </a:rPr>
                        <a:t> катализатор - 2620 30 000 0</a:t>
                      </a:r>
                    </a:p>
                  </a:txBody>
                  <a:tcPr marL="36195" marR="3619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4220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23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6013" y="123198"/>
            <a:ext cx="8101782" cy="948681"/>
          </a:xfrm>
        </p:spPr>
        <p:txBody>
          <a:bodyPr>
            <a:normAutofit fontScale="90000"/>
          </a:bodyPr>
          <a:lstStyle/>
          <a:p>
            <a:r>
              <a:rPr lang="ru-RU" sz="4900" dirty="0"/>
              <a:t>Перечень А</a:t>
            </a:r>
            <a:br>
              <a:rPr lang="ru-RU" dirty="0"/>
            </a:br>
            <a:r>
              <a:rPr lang="ru-RU" i="1" dirty="0">
                <a:solidFill>
                  <a:schemeClr val="tx1"/>
                </a:solidFill>
                <a:effectLst/>
              </a:rPr>
              <a:t>дополнено: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978E0C7-ED8E-4160-A221-F82A782F02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629186"/>
              </p:ext>
            </p:extLst>
          </p:nvPr>
        </p:nvGraphicFramePr>
        <p:xfrm>
          <a:off x="1306154" y="1208703"/>
          <a:ext cx="9315022" cy="1463040"/>
        </p:xfrm>
        <a:graphic>
          <a:graphicData uri="http://schemas.openxmlformats.org/drawingml/2006/table">
            <a:tbl>
              <a:tblPr/>
              <a:tblGrid>
                <a:gridCol w="376365">
                  <a:extLst>
                    <a:ext uri="{9D8B030D-6E8A-4147-A177-3AD203B41FA5}">
                      <a16:colId xmlns:a16="http://schemas.microsoft.com/office/drawing/2014/main" val="1959867656"/>
                    </a:ext>
                  </a:extLst>
                </a:gridCol>
                <a:gridCol w="6962743">
                  <a:extLst>
                    <a:ext uri="{9D8B030D-6E8A-4147-A177-3AD203B41FA5}">
                      <a16:colId xmlns:a16="http://schemas.microsoft.com/office/drawing/2014/main" val="1163548643"/>
                    </a:ext>
                  </a:extLst>
                </a:gridCol>
                <a:gridCol w="1975914">
                  <a:extLst>
                    <a:ext uri="{9D8B030D-6E8A-4147-A177-3AD203B41FA5}">
                      <a16:colId xmlns:a16="http://schemas.microsoft.com/office/drawing/2014/main" val="1742662578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effectLst/>
                        </a:rPr>
                        <a:t>Қоғоз</a:t>
                      </a:r>
                      <a:r>
                        <a:rPr lang="ru-RU" b="1" dirty="0">
                          <a:effectLst/>
                        </a:rPr>
                        <a:t>, </a:t>
                      </a:r>
                      <a:r>
                        <a:rPr lang="ru-RU" b="1" dirty="0" err="1">
                          <a:effectLst/>
                        </a:rPr>
                        <a:t>қалин</a:t>
                      </a:r>
                      <a:r>
                        <a:rPr lang="ru-RU" b="1" dirty="0">
                          <a:effectLst/>
                        </a:rPr>
                        <a:t> </a:t>
                      </a:r>
                      <a:r>
                        <a:rPr lang="ru-RU" b="1" dirty="0" err="1">
                          <a:effectLst/>
                        </a:rPr>
                        <a:t>қоғоз</a:t>
                      </a:r>
                      <a:r>
                        <a:rPr lang="ru-RU" b="1" dirty="0">
                          <a:effectLst/>
                        </a:rPr>
                        <a:t> </a:t>
                      </a:r>
                      <a:r>
                        <a:rPr lang="ru-RU" b="1" dirty="0" err="1">
                          <a:effectLst/>
                        </a:rPr>
                        <a:t>ва</a:t>
                      </a:r>
                      <a:r>
                        <a:rPr lang="ru-RU" b="1" dirty="0">
                          <a:effectLst/>
                        </a:rPr>
                        <a:t> </a:t>
                      </a:r>
                      <a:r>
                        <a:rPr lang="ru-RU" b="1" dirty="0" err="1">
                          <a:effectLst/>
                        </a:rPr>
                        <a:t>қоғоз</a:t>
                      </a:r>
                      <a:r>
                        <a:rPr lang="ru-RU" b="1" dirty="0">
                          <a:effectLst/>
                        </a:rPr>
                        <a:t> </a:t>
                      </a:r>
                      <a:r>
                        <a:rPr lang="ru-RU" b="1" dirty="0" err="1">
                          <a:effectLst/>
                        </a:rPr>
                        <a:t>маҳсулотлари</a:t>
                      </a:r>
                      <a:r>
                        <a:rPr lang="ru-RU" b="1" dirty="0">
                          <a:effectLst/>
                        </a:rPr>
                        <a:t> </a:t>
                      </a:r>
                      <a:r>
                        <a:rPr lang="ru-RU" b="1" dirty="0" err="1">
                          <a:effectLst/>
                        </a:rPr>
                        <a:t>чиқиндилари</a:t>
                      </a:r>
                      <a:r>
                        <a:rPr lang="ru-RU" b="1" dirty="0">
                          <a:effectLst/>
                        </a:rPr>
                        <a:t> </a:t>
                      </a:r>
                      <a:r>
                        <a:rPr lang="ru-RU" b="1" i="1" dirty="0">
                          <a:solidFill>
                            <a:srgbClr val="FF0000"/>
                          </a:solidFill>
                          <a:effectLst/>
                        </a:rPr>
                        <a:t>(отходы)</a:t>
                      </a:r>
                      <a:r>
                        <a:rPr lang="ru-RU" b="1" dirty="0">
                          <a:effectLst/>
                        </a:rPr>
                        <a:t>:</a:t>
                      </a:r>
                      <a:endParaRPr lang="ru-RU" dirty="0">
                        <a:effectLst/>
                      </a:endParaRPr>
                    </a:p>
                  </a:txBody>
                  <a:tcPr marL="36195" marR="3619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64780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67.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effectLst/>
                        </a:rPr>
                        <a:t>Небелли</a:t>
                      </a:r>
                      <a:r>
                        <a:rPr lang="ru-RU" dirty="0">
                          <a:effectLst/>
                        </a:rPr>
                        <a:t> крафт-</a:t>
                      </a:r>
                      <a:r>
                        <a:rPr lang="ru-RU" dirty="0" err="1">
                          <a:effectLst/>
                        </a:rPr>
                        <a:t>қоғоз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гофирланган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қоғоз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ёки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қалин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қоғоз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i="1" dirty="0">
                          <a:solidFill>
                            <a:srgbClr val="FF0000"/>
                          </a:solidFill>
                          <a:effectLst/>
                        </a:rPr>
                        <a:t>(изделия)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4804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467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68.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effectLst/>
                        </a:rPr>
                        <a:t>Ёғочдан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олинган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қоғоз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ёки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қалин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қоғоз</a:t>
                      </a:r>
                      <a:r>
                        <a:rPr lang="ru-RU" dirty="0">
                          <a:effectLst/>
                        </a:rPr>
                        <a:t> (газета, журнал </a:t>
                      </a:r>
                      <a:r>
                        <a:rPr lang="ru-RU" dirty="0" err="1">
                          <a:effectLst/>
                        </a:rPr>
                        <a:t>ва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бошқа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шунга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ўхшаш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босма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қоғозлар</a:t>
                      </a:r>
                      <a:r>
                        <a:rPr lang="ru-RU" dirty="0">
                          <a:effectLst/>
                        </a:rPr>
                        <a:t>)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4707 30 100 0</a:t>
                      </a:r>
                    </a:p>
                    <a:p>
                      <a:pPr algn="ctr"/>
                      <a:r>
                        <a:rPr lang="ru-RU">
                          <a:effectLst/>
                        </a:rPr>
                        <a:t>4707 30 900 0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4927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69.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effectLst/>
                        </a:rPr>
                        <a:t>Ламинатланган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қалин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қоғоз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i="1" dirty="0">
                          <a:solidFill>
                            <a:srgbClr val="FF0000"/>
                          </a:solidFill>
                          <a:effectLst/>
                        </a:rPr>
                        <a:t>(изделия)</a:t>
                      </a:r>
                      <a:endParaRPr lang="ru-RU" dirty="0">
                        <a:effectLst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4804 </a:t>
                      </a:r>
                      <a:r>
                        <a:rPr lang="ru-RU" i="1" dirty="0">
                          <a:solidFill>
                            <a:srgbClr val="FF0000"/>
                          </a:solidFill>
                          <a:effectLst/>
                        </a:rPr>
                        <a:t>(4811?)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768603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06079A5B-BC86-4246-A07F-80838995C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7175" y="-39112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A2FF7F6F-9792-4537-AF5A-AFD2B18F69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549770"/>
              </p:ext>
            </p:extLst>
          </p:nvPr>
        </p:nvGraphicFramePr>
        <p:xfrm>
          <a:off x="1297858" y="2671701"/>
          <a:ext cx="9323318" cy="3291840"/>
        </p:xfrm>
        <a:graphic>
          <a:graphicData uri="http://schemas.openxmlformats.org/drawingml/2006/table">
            <a:tbl>
              <a:tblPr/>
              <a:tblGrid>
                <a:gridCol w="384661">
                  <a:extLst>
                    <a:ext uri="{9D8B030D-6E8A-4147-A177-3AD203B41FA5}">
                      <a16:colId xmlns:a16="http://schemas.microsoft.com/office/drawing/2014/main" val="1539531561"/>
                    </a:ext>
                  </a:extLst>
                </a:gridCol>
                <a:gridCol w="6962743">
                  <a:extLst>
                    <a:ext uri="{9D8B030D-6E8A-4147-A177-3AD203B41FA5}">
                      <a16:colId xmlns:a16="http://schemas.microsoft.com/office/drawing/2014/main" val="3899692855"/>
                    </a:ext>
                  </a:extLst>
                </a:gridCol>
                <a:gridCol w="1975914">
                  <a:extLst>
                    <a:ext uri="{9D8B030D-6E8A-4147-A177-3AD203B41FA5}">
                      <a16:colId xmlns:a16="http://schemas.microsoft.com/office/drawing/2014/main" val="3076158896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effectLst/>
                        </a:rPr>
                        <a:t>Тўқимачилик</a:t>
                      </a:r>
                      <a:r>
                        <a:rPr lang="ru-RU" b="1" dirty="0">
                          <a:effectLst/>
                        </a:rPr>
                        <a:t> </a:t>
                      </a:r>
                      <a:r>
                        <a:rPr lang="ru-RU" b="1" dirty="0" err="1">
                          <a:effectLst/>
                        </a:rPr>
                        <a:t>саноати</a:t>
                      </a:r>
                      <a:r>
                        <a:rPr lang="ru-RU" b="1" dirty="0">
                          <a:effectLst/>
                        </a:rPr>
                        <a:t> </a:t>
                      </a:r>
                      <a:r>
                        <a:rPr lang="ru-RU" b="1" dirty="0" err="1">
                          <a:effectLst/>
                        </a:rPr>
                        <a:t>чиқиндилари</a:t>
                      </a:r>
                      <a:r>
                        <a:rPr lang="ru-RU" b="1" dirty="0">
                          <a:effectLst/>
                        </a:rPr>
                        <a:t>:</a:t>
                      </a:r>
                      <a:endParaRPr lang="ru-RU" dirty="0">
                        <a:effectLst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167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70.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effectLst/>
                        </a:rPr>
                        <a:t>Ипакли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чиқиндилар</a:t>
                      </a:r>
                      <a:r>
                        <a:rPr lang="ru-RU" dirty="0">
                          <a:effectLst/>
                        </a:rPr>
                        <a:t> (шу </a:t>
                      </a:r>
                      <a:r>
                        <a:rPr lang="ru-RU" dirty="0" err="1">
                          <a:effectLst/>
                        </a:rPr>
                        <a:t>жумладан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тўқиш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ғалтагига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ўрашга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яроқсиз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бўлган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пилла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ўрам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чиқиндилари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ва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титилган</a:t>
                      </a:r>
                      <a:r>
                        <a:rPr lang="ru-RU" dirty="0">
                          <a:effectLst/>
                        </a:rPr>
                        <a:t> тола </a:t>
                      </a:r>
                      <a:r>
                        <a:rPr lang="ru-RU" dirty="0" err="1">
                          <a:effectLst/>
                        </a:rPr>
                        <a:t>хом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ашёси</a:t>
                      </a:r>
                      <a:r>
                        <a:rPr lang="ru-RU" dirty="0">
                          <a:effectLst/>
                        </a:rPr>
                        <a:t>)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5003 00 000 0</a:t>
                      </a:r>
                    </a:p>
                    <a:p>
                      <a:pPr algn="ctr"/>
                      <a:r>
                        <a:rPr lang="ru-RU" dirty="0">
                          <a:effectLst/>
                        </a:rPr>
                        <a:t>500500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865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71.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effectLst/>
                        </a:rPr>
                        <a:t>Юнглар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ёки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ингичка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ёхуд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қалин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толали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ҳайвон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жунлари</a:t>
                      </a:r>
                      <a:r>
                        <a:rPr lang="ru-RU" dirty="0">
                          <a:effectLst/>
                        </a:rPr>
                        <a:t>, шу </a:t>
                      </a:r>
                      <a:r>
                        <a:rPr lang="ru-RU" dirty="0" err="1">
                          <a:effectLst/>
                        </a:rPr>
                        <a:t>жумладан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ип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чиқиндилари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фақат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толали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хом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ашёдан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ташқари</a:t>
                      </a:r>
                      <a:endParaRPr lang="ru-RU" dirty="0">
                        <a:effectLst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5103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9996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72.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Каноп ёки зиғирпоянинг титилган толаси ва чиқиндилари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5301300000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9952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73.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Синтетик тола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5503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4133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74.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Сунъий тола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5504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3908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75.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Эскирган кийим ва бошқа эскирган тўқимачилик маҳсулотлари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6310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9660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76.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effectLst/>
                        </a:rPr>
                        <a:t>Тўқимачилик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материалларидан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ҳосил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бўлган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аввал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ишлатилган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гиламлар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яроқсиз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чизимча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йўғон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арқон-арқонли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буюмлар</a:t>
                      </a:r>
                      <a:r>
                        <a:rPr lang="ru-RU" dirty="0">
                          <a:effectLst/>
                        </a:rPr>
                        <a:t>, </a:t>
                      </a:r>
                      <a:r>
                        <a:rPr lang="ru-RU" dirty="0" err="1">
                          <a:effectLst/>
                        </a:rPr>
                        <a:t>арқонлар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ёки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қалин</a:t>
                      </a:r>
                      <a:r>
                        <a:rPr lang="ru-RU" dirty="0">
                          <a:effectLst/>
                        </a:rPr>
                        <a:t> </a:t>
                      </a:r>
                      <a:r>
                        <a:rPr lang="ru-RU" dirty="0" err="1">
                          <a:effectLst/>
                        </a:rPr>
                        <a:t>арқонлар</a:t>
                      </a:r>
                      <a:endParaRPr lang="ru-RU" dirty="0">
                        <a:effectLst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</a:rPr>
                        <a:t>5701-5705</a:t>
                      </a: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102127"/>
                  </a:ext>
                </a:extLst>
              </a:tr>
            </a:tbl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2C95475E-6D2B-4616-BF5B-9AC377C7A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9411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2C3ED6-5DD2-4377-9E81-078CA67D3C8C}"/>
              </a:ext>
            </a:extLst>
          </p:cNvPr>
          <p:cNvSpPr txBox="1"/>
          <p:nvPr/>
        </p:nvSpPr>
        <p:spPr>
          <a:xfrm>
            <a:off x="983226" y="6088471"/>
            <a:ext cx="109515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u="none" strike="noStrike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Изоҳ</a:t>
            </a:r>
            <a:r>
              <a:rPr lang="ru-RU" b="0" i="0" u="none" strike="noStrike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: </a:t>
            </a:r>
            <a:r>
              <a:rPr lang="ru-RU" b="0" i="1" u="none" strike="noStrike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Маҳсулотнинг</a:t>
            </a:r>
            <a:r>
              <a:rPr lang="ru-RU" b="0" i="1" u="none" strike="noStrike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u="none" strike="noStrike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чиқиндилар</a:t>
            </a:r>
            <a:r>
              <a:rPr lang="ru-RU" b="0" i="1" u="none" strike="noStrike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u="none" strike="noStrike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рўйхатига</a:t>
            </a:r>
            <a:r>
              <a:rPr lang="ru-RU" b="0" i="1" u="none" strike="noStrike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u="none" strike="noStrike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тааллуқлилиги</a:t>
            </a:r>
            <a:r>
              <a:rPr lang="ru-RU" b="0" i="1" u="none" strike="noStrike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u="none" strike="noStrike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унинг</a:t>
            </a:r>
            <a:r>
              <a:rPr lang="ru-RU" b="0" i="1" u="none" strike="noStrike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 ТИФ ТН </a:t>
            </a:r>
            <a:r>
              <a:rPr lang="ru-RU" b="0" i="1" u="none" strike="noStrike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коди</a:t>
            </a:r>
            <a:r>
              <a:rPr lang="ru-RU" b="0" i="1" u="none" strike="noStrike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u="none" strike="noStrike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асосида</a:t>
            </a:r>
            <a:r>
              <a:rPr lang="ru-RU" b="0" i="1" u="none" strike="noStrike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u="none" strike="noStrike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ва</a:t>
            </a:r>
            <a:r>
              <a:rPr lang="ru-RU" b="0" i="1" u="none" strike="noStrike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u="none" strike="noStrike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номланиши</a:t>
            </a:r>
            <a:r>
              <a:rPr lang="ru-RU" b="0" i="1" u="none" strike="noStrike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 (физик </a:t>
            </a:r>
            <a:r>
              <a:rPr lang="ru-RU" b="0" i="1" u="none" strike="noStrike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ва</a:t>
            </a:r>
            <a:r>
              <a:rPr lang="ru-RU" b="0" i="1" u="none" strike="noStrike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u="none" strike="noStrike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кимёвий</a:t>
            </a:r>
            <a:r>
              <a:rPr lang="ru-RU" b="0" i="1" u="none" strike="noStrike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u="none" strike="noStrike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хусусиятлари</a:t>
            </a:r>
            <a:r>
              <a:rPr lang="ru-RU" b="0" i="1" u="none" strike="noStrike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b="0" i="1" u="none" strike="noStrike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билан</a:t>
            </a:r>
            <a:r>
              <a:rPr lang="ru-RU" b="0" i="1" u="none" strike="noStrike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1" u="none" strike="noStrike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аниқланади</a:t>
            </a:r>
            <a:r>
              <a:rPr lang="ru-RU" b="0" i="1" u="none" strike="noStrike" dirty="0">
                <a:solidFill>
                  <a:srgbClr val="339966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10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650" y="123200"/>
            <a:ext cx="11744325" cy="629276"/>
          </a:xfrm>
        </p:spPr>
        <p:txBody>
          <a:bodyPr>
            <a:normAutofit/>
          </a:bodyPr>
          <a:lstStyle/>
          <a:p>
            <a:r>
              <a:rPr lang="ru-RU" sz="2700" dirty="0"/>
              <a:t>Отходы, подлежащие экологической сертификации. Перечень Б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B441C16B-B5CB-4CEF-A51B-6BCF8C9BD5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881219"/>
              </p:ext>
            </p:extLst>
          </p:nvPr>
        </p:nvGraphicFramePr>
        <p:xfrm>
          <a:off x="331390" y="838200"/>
          <a:ext cx="11529220" cy="3628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7561">
                  <a:extLst>
                    <a:ext uri="{9D8B030D-6E8A-4147-A177-3AD203B41FA5}">
                      <a16:colId xmlns:a16="http://schemas.microsoft.com/office/drawing/2014/main" val="2203119485"/>
                    </a:ext>
                  </a:extLst>
                </a:gridCol>
                <a:gridCol w="5771659">
                  <a:extLst>
                    <a:ext uri="{9D8B030D-6E8A-4147-A177-3AD203B41FA5}">
                      <a16:colId xmlns:a16="http://schemas.microsoft.com/office/drawing/2014/main" val="37179363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ПРИЛОЖЕНИЕ № 1 к постановлению </a:t>
                      </a: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Кабинета Министров от 19 апреля 2000 г. № 151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Вазирлар</a:t>
                      </a:r>
                      <a:r>
                        <a:rPr lang="ru-RU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Маҳкамасининг</a:t>
                      </a:r>
                      <a:r>
                        <a:rPr lang="ru-RU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2021 </a:t>
                      </a:r>
                      <a:r>
                        <a:rPr lang="ru-RU" sz="1800" b="0" i="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йил</a:t>
                      </a:r>
                      <a:r>
                        <a:rPr lang="ru-RU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30 </a:t>
                      </a:r>
                      <a:r>
                        <a:rPr lang="ru-RU" sz="1800" b="0" i="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январдаги</a:t>
                      </a:r>
                      <a:r>
                        <a:rPr lang="ru-RU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43-сон </a:t>
                      </a:r>
                      <a:r>
                        <a:rPr lang="ru-RU" sz="1800" b="0" i="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қарорига</a:t>
                      </a:r>
                      <a:r>
                        <a:rPr lang="ru-RU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1-ИЛОВА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109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ПЕРЕЧЕНЬ Б. </a:t>
                      </a:r>
                    </a:p>
                    <a:p>
                      <a:pPr algn="just"/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Отходы, подлежащие обязательной экологической сертификации, трансграничные перевозки которых подлежат государственному регулированию в соответствии с Базельской конвенцией 1988 года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1989 </a:t>
                      </a:r>
                      <a:r>
                        <a:rPr lang="ru-RU" sz="1800" b="1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йилдаги</a:t>
                      </a:r>
                      <a:r>
                        <a:rPr lang="ru-RU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Базель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Конвенциясига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асосан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чегара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оша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ташилиши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давлат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томонидан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тартибга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солинадиган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мажбурий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экологик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сертификатланиши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лозим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бўлган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чиқиндилар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турлари</a:t>
                      </a:r>
                      <a:endParaRPr lang="ru-RU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«Б» РЎЙХАТИ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27007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251961"/>
                  </a:ext>
                </a:extLst>
              </a:tr>
              <a:tr h="786130">
                <a:tc>
                  <a:txBody>
                    <a:bodyPr/>
                    <a:lstStyle/>
                    <a:p>
                      <a:pPr algn="ctr" fontAlgn="t"/>
                      <a:r>
                        <a:rPr lang="ru-RU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 наименований</a:t>
                      </a:r>
                    </a:p>
                  </a:txBody>
                  <a:tcPr marL="15240" marR="7620" marT="7620" marB="762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153 наименования</a:t>
                      </a:r>
                    </a:p>
                  </a:txBody>
                  <a:tcPr marL="36195" marR="3619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61699"/>
                  </a:ext>
                </a:extLst>
              </a:tr>
              <a:tr h="368300">
                <a:tc gridSpan="2">
                  <a:txBody>
                    <a:bodyPr/>
                    <a:lstStyle/>
                    <a:p>
                      <a:pPr algn="ctr" fontAlgn="t"/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240" marR="7620" marT="7620" marB="7620"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dirty="0">
                        <a:effectLst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3437322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081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123199"/>
            <a:ext cx="11239501" cy="1360836"/>
          </a:xfrm>
        </p:spPr>
        <p:txBody>
          <a:bodyPr>
            <a:normAutofit fontScale="90000"/>
          </a:bodyPr>
          <a:lstStyle/>
          <a:p>
            <a:r>
              <a:rPr lang="ru-RU" sz="2700" b="1" i="0" u="none" strike="noStrike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ПЕРЕЧЕНЬ В.</a:t>
            </a:r>
            <a:br>
              <a:rPr lang="ru-RU" b="1" i="0" u="none" strike="noStrike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</a:br>
            <a:r>
              <a:rPr lang="ru-RU" sz="2200" b="1" i="0" u="none" strike="noStrike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Опасные химические вещества и прекурсоры, подлежащие экологической сертификации в соответствии с Конвенцией ООН по борьбе против незаконного оборота наркотических средств и психотропных веществ </a:t>
            </a:r>
            <a:endParaRPr lang="ru-RU" sz="22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9D9D09C-09D2-4451-9D47-A0D48B66D1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555324"/>
              </p:ext>
            </p:extLst>
          </p:nvPr>
        </p:nvGraphicFramePr>
        <p:xfrm>
          <a:off x="219075" y="1819275"/>
          <a:ext cx="11529220" cy="3902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7561">
                  <a:extLst>
                    <a:ext uri="{9D8B030D-6E8A-4147-A177-3AD203B41FA5}">
                      <a16:colId xmlns:a16="http://schemas.microsoft.com/office/drawing/2014/main" val="2233854940"/>
                    </a:ext>
                  </a:extLst>
                </a:gridCol>
                <a:gridCol w="5771659">
                  <a:extLst>
                    <a:ext uri="{9D8B030D-6E8A-4147-A177-3AD203B41FA5}">
                      <a16:colId xmlns:a16="http://schemas.microsoft.com/office/drawing/2014/main" val="11342085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ПРИЛОЖЕНИЕ № 1 к постановлению </a:t>
                      </a: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Кабинета Министров от 19 апреля 2000 г. № 151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Вазирлар</a:t>
                      </a:r>
                      <a:r>
                        <a:rPr lang="ru-RU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Маҳкамасининг</a:t>
                      </a:r>
                      <a:r>
                        <a:rPr lang="ru-RU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2021 </a:t>
                      </a:r>
                      <a:r>
                        <a:rPr lang="ru-RU" sz="1800" b="0" i="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йил</a:t>
                      </a:r>
                      <a:r>
                        <a:rPr lang="ru-RU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30 </a:t>
                      </a:r>
                      <a:r>
                        <a:rPr lang="ru-RU" sz="1800" b="0" i="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январдаги</a:t>
                      </a:r>
                      <a:r>
                        <a:rPr lang="ru-RU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43-сон </a:t>
                      </a:r>
                      <a:r>
                        <a:rPr lang="ru-RU" sz="1800" b="0" i="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қарорига</a:t>
                      </a:r>
                      <a:r>
                        <a:rPr lang="ru-RU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1-ИЛОВА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347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ПЕРЕЧЕНЬ В.</a:t>
                      </a:r>
                    </a:p>
                    <a:p>
                      <a:pPr algn="just"/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Опасные химические вещества и прекурсоры, подлежащие экологической сертификации в соответствии с Конвенцией ООН по борьбе против незаконного оборота наркотических средств и психотропных веществ 1998 года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1989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йилдаги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БМТнинг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наркотик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моддалар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психотроп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моддаларнинг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ноқонуний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муомалада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бўлишига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қарши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кураш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тўғрисидаги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конвенцияси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асосида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мажбурий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экологик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сертификатланиши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лозим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бўлган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кимёвий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моддалар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прекурсорлар</a:t>
                      </a:r>
                      <a:br>
                        <a:rPr lang="ru-RU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«В» РЎЙХАТИ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6348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915582"/>
                  </a:ext>
                </a:extLst>
              </a:tr>
              <a:tr h="786130">
                <a:tc>
                  <a:txBody>
                    <a:bodyPr/>
                    <a:lstStyle/>
                    <a:p>
                      <a:pPr algn="ctr" fontAlgn="t"/>
                      <a:r>
                        <a:rPr lang="ru-RU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 наименований</a:t>
                      </a:r>
                    </a:p>
                  </a:txBody>
                  <a:tcPr marL="15240" marR="7620" marT="7620" marB="762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 наименование</a:t>
                      </a:r>
                    </a:p>
                  </a:txBody>
                  <a:tcPr marL="36195" marR="3619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8675866"/>
                  </a:ext>
                </a:extLst>
              </a:tr>
              <a:tr h="368300">
                <a:tc gridSpan="2">
                  <a:txBody>
                    <a:bodyPr/>
                    <a:lstStyle/>
                    <a:p>
                      <a:pPr algn="ctr" fontAlgn="t"/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240" marR="7620" marT="7620" marB="7620"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dirty="0">
                        <a:effectLst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3867740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71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7595" y="405301"/>
            <a:ext cx="9744405" cy="1360836"/>
          </a:xfrm>
        </p:spPr>
        <p:txBody>
          <a:bodyPr>
            <a:noAutofit/>
          </a:bodyPr>
          <a:lstStyle/>
          <a:p>
            <a:r>
              <a:rPr lang="ru-RU" sz="2800" cap="all" dirty="0">
                <a:solidFill>
                  <a:srgbClr val="0070C0"/>
                </a:solidFill>
              </a:rPr>
              <a:t>ПОСТАНОВЛЕНИЕ ЗАКОНОДАТЕЛЬНОЙ ПАЛАТЫ ОЛИЙ МАЖЛИСА РЕСПУБЛИКИ УЗБЕКИСТАН</a:t>
            </a:r>
            <a:br>
              <a:rPr lang="ru-RU" sz="2800" cap="all" dirty="0">
                <a:solidFill>
                  <a:srgbClr val="0070C0"/>
                </a:solidFill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6153" y="1628800"/>
            <a:ext cx="10290488" cy="4680520"/>
          </a:xfrm>
        </p:spPr>
        <p:txBody>
          <a:bodyPr>
            <a:normAutofit fontScale="70000" lnSpcReduction="20000"/>
          </a:bodyPr>
          <a:lstStyle/>
          <a:p>
            <a:r>
              <a:rPr lang="ru-RU" b="1" cap="all" dirty="0"/>
              <a:t>О ПОДДЕРЖКЕ СОТРУДНИЧЕСТВА РЕСПУБЛИКИ УЗБЕКИСТАН С ЕВРАЗИЙСКИМ ЭКОНОМИЧЕСКИМ СОЮЗОМ</a:t>
            </a:r>
          </a:p>
          <a:p>
            <a:r>
              <a:rPr lang="ru-RU" dirty="0"/>
              <a:t>1. Законодательная палата </a:t>
            </a:r>
            <a:r>
              <a:rPr lang="ru-RU" dirty="0" err="1"/>
              <a:t>Олий</a:t>
            </a:r>
            <a:r>
              <a:rPr lang="ru-RU" dirty="0"/>
              <a:t> </a:t>
            </a:r>
            <a:r>
              <a:rPr lang="ru-RU" dirty="0" err="1"/>
              <a:t>Мажлиса</a:t>
            </a:r>
            <a:r>
              <a:rPr lang="ru-RU" dirty="0"/>
              <a:t> Республики Узбекистан полностью поддерживает доклад Президента Республики Узбекистан </a:t>
            </a:r>
            <a:r>
              <a:rPr lang="ru-RU" dirty="0" err="1"/>
              <a:t>Ш.М.Мирзиёева</a:t>
            </a:r>
            <a:r>
              <a:rPr lang="ru-RU" dirty="0"/>
              <a:t> на заседании Высшего Евразийского экономического совета и поставленные в нем задачи.</a:t>
            </a:r>
          </a:p>
          <a:p>
            <a:r>
              <a:rPr lang="ru-RU" dirty="0"/>
              <a:t>2. Поручить Совету Законодательной палаты </a:t>
            </a:r>
            <a:r>
              <a:rPr lang="ru-RU" dirty="0" err="1"/>
              <a:t>Олий</a:t>
            </a:r>
            <a:r>
              <a:rPr lang="ru-RU" dirty="0"/>
              <a:t> </a:t>
            </a:r>
            <a:r>
              <a:rPr lang="ru-RU" dirty="0" err="1"/>
              <a:t>Мажлиса</a:t>
            </a:r>
            <a:r>
              <a:rPr lang="ru-RU" dirty="0"/>
              <a:t> Республики Узбекистан создать рабочую группу по разработке «Дорожной карты» по сотрудничеству с Евразийским экономическим союзом.</a:t>
            </a:r>
          </a:p>
          <a:p>
            <a:r>
              <a:rPr lang="ru-RU" sz="2300" dirty="0"/>
              <a:t>№ 647/1-IV от 15 декабря 2020 г.</a:t>
            </a:r>
          </a:p>
          <a:p>
            <a:endParaRPr lang="ru-RU" dirty="0"/>
          </a:p>
          <a:p>
            <a:r>
              <a:rPr lang="ru-RU" i="1" u="sng" dirty="0">
                <a:solidFill>
                  <a:srgbClr val="FF0000"/>
                </a:solidFill>
              </a:rPr>
              <a:t>Узбекистан получил статус наблюдателя в Евразийском экономическом союзе </a:t>
            </a:r>
            <a:r>
              <a:rPr lang="ru-RU" i="1" dirty="0">
                <a:solidFill>
                  <a:srgbClr val="0070C0"/>
                </a:solidFill>
              </a:rPr>
              <a:t>(ЕАЭС). Соответствующее решение принято 11 декабря 2020 года на заседании Высшего Евразийского экономического совета.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40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0" y="123199"/>
            <a:ext cx="11239501" cy="1360836"/>
          </a:xfrm>
        </p:spPr>
        <p:txBody>
          <a:bodyPr>
            <a:normAutofit fontScale="90000"/>
          </a:bodyPr>
          <a:lstStyle/>
          <a:p>
            <a:r>
              <a:rPr lang="ru-RU" sz="2700" b="1" i="0" u="none" strike="noStrike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ПЕРЕЧЕНЬ Г.</a:t>
            </a:r>
            <a:br>
              <a:rPr lang="ru-RU" b="1" i="0" u="none" strike="noStrike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</a:br>
            <a:r>
              <a:rPr lang="ru-RU" sz="2200" b="1" i="0" u="none" strike="noStrike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потенциально токсичные химические вещества, запрещенные или строго ограниченные в международной торговле Программой ООН по окружающей среде (ЮНЕП) и Продовольственной и сельскохозяйственной организацией ООН (ФАО) </a:t>
            </a:r>
            <a:endParaRPr lang="ru-RU" sz="22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9D9D09C-09D2-4451-9D47-A0D48B66D1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751336"/>
              </p:ext>
            </p:extLst>
          </p:nvPr>
        </p:nvGraphicFramePr>
        <p:xfrm>
          <a:off x="219075" y="1819275"/>
          <a:ext cx="11529220" cy="3902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7561">
                  <a:extLst>
                    <a:ext uri="{9D8B030D-6E8A-4147-A177-3AD203B41FA5}">
                      <a16:colId xmlns:a16="http://schemas.microsoft.com/office/drawing/2014/main" val="2233854940"/>
                    </a:ext>
                  </a:extLst>
                </a:gridCol>
                <a:gridCol w="5771659">
                  <a:extLst>
                    <a:ext uri="{9D8B030D-6E8A-4147-A177-3AD203B41FA5}">
                      <a16:colId xmlns:a16="http://schemas.microsoft.com/office/drawing/2014/main" val="11342085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ПРИЛОЖЕНИЕ № 1 к постановлению </a:t>
                      </a: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Кабинета Министров от 19 апреля 2000 г. № 151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Вазирлар</a:t>
                      </a:r>
                      <a:r>
                        <a:rPr lang="ru-RU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Маҳкамасининг</a:t>
                      </a:r>
                      <a:r>
                        <a:rPr lang="ru-RU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2021 </a:t>
                      </a:r>
                      <a:r>
                        <a:rPr lang="ru-RU" sz="1800" b="0" i="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йил</a:t>
                      </a:r>
                      <a:r>
                        <a:rPr lang="ru-RU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30 </a:t>
                      </a:r>
                      <a:r>
                        <a:rPr lang="ru-RU" sz="1800" b="0" i="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январдаги</a:t>
                      </a:r>
                      <a:r>
                        <a:rPr lang="ru-RU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43-сон </a:t>
                      </a:r>
                      <a:r>
                        <a:rPr lang="ru-RU" sz="1800" b="0" i="0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қарорига</a:t>
                      </a:r>
                      <a:r>
                        <a:rPr lang="ru-RU" sz="1800" b="0" i="0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1-ИЛОВА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347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ПЕРЕЧЕНЬ Г.</a:t>
                      </a:r>
                    </a:p>
                    <a:p>
                      <a:pPr algn="just"/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Потенциально токсичные химические вещества, запрещенные или строго ограниченные в международной торговле Программой ООН по окружающей среде (ЮНЕП) и Продовольственной и сельскохозяйственной организацией ООН (ФАО)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БМТнинг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атроф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муҳит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бўйича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дастури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(ЮНЕП)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ҳамда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Озиқ-овқат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қишлоқ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хўжалиги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ташкилоти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(ФАО)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томонидан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халқаро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савдода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муомаласи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қатъий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чекланган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ёки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тақиқланган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потенциал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заҳарли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кимёвий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моддалар</a:t>
                      </a:r>
                      <a:r>
                        <a:rPr lang="ru-RU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тури</a:t>
                      </a:r>
                      <a:br>
                        <a:rPr lang="ru-RU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«Г» РЎЙХАТИ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6348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915582"/>
                  </a:ext>
                </a:extLst>
              </a:tr>
              <a:tr h="786130">
                <a:tc>
                  <a:txBody>
                    <a:bodyPr/>
                    <a:lstStyle/>
                    <a:p>
                      <a:pPr algn="ctr" fontAlgn="t"/>
                      <a:r>
                        <a:rPr lang="ru-RU" b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наименований</a:t>
                      </a:r>
                    </a:p>
                  </a:txBody>
                  <a:tcPr marL="15240" marR="7620" marT="7620" marB="7620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800" b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 наименований</a:t>
                      </a:r>
                    </a:p>
                  </a:txBody>
                  <a:tcPr marL="36195" marR="3619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8675866"/>
                  </a:ext>
                </a:extLst>
              </a:tr>
              <a:tr h="368300">
                <a:tc gridSpan="2">
                  <a:txBody>
                    <a:bodyPr/>
                    <a:lstStyle/>
                    <a:p>
                      <a:pPr algn="ctr" fontAlgn="t"/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5240" marR="7620" marT="7620" marB="7620"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dirty="0">
                        <a:effectLst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3867740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879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769" y="190500"/>
            <a:ext cx="11687176" cy="1360836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Перечень продукции, подлежащей санитарно-эпидемиологическому заключению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3425" y="1628800"/>
            <a:ext cx="11123215" cy="1904975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Было – 59 наименований</a:t>
            </a:r>
          </a:p>
          <a:p>
            <a:pPr marL="0" indent="0" algn="ctr">
              <a:buNone/>
            </a:pPr>
            <a:r>
              <a:rPr lang="ru-RU" b="1" dirty="0"/>
              <a:t>Стало – 57 наименований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4AF5FC-3C61-4106-84AC-390659834BE8}"/>
              </a:ext>
            </a:extLst>
          </p:cNvPr>
          <p:cNvSpPr txBox="1"/>
          <p:nvPr/>
        </p:nvSpPr>
        <p:spPr>
          <a:xfrm>
            <a:off x="857250" y="3083749"/>
            <a:ext cx="1080135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Перечень продукции, для которой обязательно соответствие требованиям нормативных документов в области технического регулирования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DEF00C-4942-468D-A2A8-50FB6D88EE4F}"/>
              </a:ext>
            </a:extLst>
          </p:cNvPr>
          <p:cNvSpPr txBox="1"/>
          <p:nvPr/>
        </p:nvSpPr>
        <p:spPr>
          <a:xfrm>
            <a:off x="2706489" y="4988724"/>
            <a:ext cx="7177086" cy="117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59B0B9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Было – 79 наименований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59B0B9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Стало – </a:t>
            </a:r>
            <a:r>
              <a:rPr lang="ru-RU" sz="3200" b="1" dirty="0">
                <a:solidFill>
                  <a:srgbClr val="59B0B9">
                    <a:lumMod val="75000"/>
                  </a:srgbClr>
                </a:solidFill>
                <a:latin typeface="Calibri"/>
              </a:rPr>
              <a:t>102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59B0B9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наименования</a:t>
            </a:r>
          </a:p>
        </p:txBody>
      </p:sp>
    </p:spTree>
    <p:extLst>
      <p:ext uri="{BB962C8B-B14F-4D97-AF65-F5344CB8AC3E}">
        <p14:creationId xmlns:p14="http://schemas.microsoft.com/office/powerpoint/2010/main" val="1626486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6300" y="123199"/>
            <a:ext cx="11315701" cy="1360836"/>
          </a:xfrm>
        </p:spPr>
        <p:txBody>
          <a:bodyPr/>
          <a:lstStyle/>
          <a:p>
            <a:r>
              <a:rPr lang="ru-RU" dirty="0"/>
              <a:t>Карантин растений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1628800"/>
            <a:ext cx="11170840" cy="46805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dk1"/>
                </a:solidFill>
              </a:rPr>
              <a:t>ПОСТАНОВЛЕНИЕ КАБИНЕТА МИНИСТРОВ РЕСПУБЛИКИ УЗБЕКИСТАН </a:t>
            </a:r>
            <a:r>
              <a:rPr lang="ru-RU" sz="2000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«О ВНЕСЕНИИ ИЗМЕНЕНИЙ В НЕКОТОРЫЕ РЕШЕНИЯ ПРАВИТЕЛЬСТВА РЕСПУБЛИКИ УЗБЕКИСТАН В СВЯЗИ С ДАЛЬНЕЙШЕМ СОВЕРШЕНСТВОВАНИЕМ ДЕЯТЕЛЬНОСТИ ГОСУДАРСТВЕННОЙ СЛУЖБЫ ПО КАРАНТИНУ РАСТЕНИЙ» </a:t>
            </a:r>
            <a:r>
              <a:rPr lang="ru-RU" sz="2000" dirty="0">
                <a:solidFill>
                  <a:schemeClr val="dk1"/>
                </a:solidFill>
              </a:rPr>
              <a:t>№ 136 от 15.03.2021 (вступило в силу 16.03.2021г.).</a:t>
            </a:r>
          </a:p>
          <a:p>
            <a:pPr marL="0" indent="0" algn="just">
              <a:buNone/>
            </a:pPr>
            <a:endParaRPr lang="ru-RU" sz="1800" dirty="0">
              <a:solidFill>
                <a:schemeClr val="dk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Перечень продукции подконтрольной карантинной службе сокращен, к примеру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7030A0"/>
                </a:solidFill>
              </a:rPr>
              <a:t>исключено масло подсолнечное (товарная позиция 1512);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7030A0"/>
                </a:solidFill>
              </a:rPr>
              <a:t>из группы 48 осталось 2 товара вместо 12;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7030A0"/>
                </a:solidFill>
              </a:rPr>
              <a:t>исключены товары товарных позиций 5701 и 5703;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7030A0"/>
                </a:solidFill>
              </a:rPr>
              <a:t>имеются и другие изменения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39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450" y="123199"/>
            <a:ext cx="11258551" cy="962651"/>
          </a:xfrm>
        </p:spPr>
        <p:txBody>
          <a:bodyPr/>
          <a:lstStyle/>
          <a:p>
            <a:r>
              <a:rPr lang="ru-RU" dirty="0"/>
              <a:t>Еще о сертификации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3901" y="1438275"/>
            <a:ext cx="11132740" cy="4871045"/>
          </a:xfrm>
        </p:spPr>
        <p:txBody>
          <a:bodyPr>
            <a:normAutofit/>
          </a:bodyPr>
          <a:lstStyle/>
          <a:p>
            <a:pPr algn="just"/>
            <a:r>
              <a:rPr lang="ru-RU" sz="1600" b="0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САНИТАРНЫЕ ПРАВИЛА, НОРМЫ И ГИГИЕНИЧЕСКИЕ НОРМАТИВЫ РЕСПУБЛИКИ УЗБЕКИСТАН</a:t>
            </a:r>
            <a:r>
              <a:rPr lang="ru-RU" sz="1600" cap="all" dirty="0">
                <a:solidFill>
                  <a:srgbClr val="000080"/>
                </a:solidFill>
                <a:latin typeface="Times New Roman" panose="02020603050405020304" pitchFamily="18" charset="0"/>
              </a:rPr>
              <a:t> «</a:t>
            </a:r>
            <a:r>
              <a:rPr lang="ru-RU" sz="16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hlinkClick r:id="rId2"/>
              </a:rPr>
              <a:t>ГИГИЕНИЧЕСКИЕ НОРМЫ СОДЕРЖАНИЯ ПЕСТИЦИДОВ В ОКРУЖАЮЩЕЙ СРЕДЕ И ПИЩЕВЫХ ПРОДУКТАХ</a:t>
            </a:r>
            <a:r>
              <a:rPr lang="ru-RU" sz="16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» (</a:t>
            </a:r>
            <a:r>
              <a:rPr lang="ru-RU" sz="1600" cap="all" dirty="0">
                <a:solidFill>
                  <a:srgbClr val="000080"/>
                </a:solidFill>
                <a:latin typeface="Times New Roman" panose="02020603050405020304" pitchFamily="18" charset="0"/>
              </a:rPr>
              <a:t>САНПИН №  0009-21 от 09.03.2021)</a:t>
            </a:r>
          </a:p>
          <a:p>
            <a:pPr algn="just"/>
            <a:r>
              <a:rPr lang="ru-RU" sz="1600" b="0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ПОСТАНОВЛЕНИЕ</a:t>
            </a:r>
            <a:r>
              <a:rPr lang="en-US" sz="1600" b="0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КАБИНЕТА МИНИСТРОВ РЕСПУБЛИКИ УЗБЕКИСТАН</a:t>
            </a:r>
            <a:r>
              <a:rPr lang="en-US" sz="1600" b="0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«</a:t>
            </a:r>
            <a:r>
              <a:rPr lang="ru-RU" sz="16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hlinkClick r:id="rId3"/>
              </a:rPr>
              <a:t>ОБ УТВЕРЖДЕНИИ ПОЛОЖЕНИЯ О ПОРЯДКЕ ПРОВЕДЕНИЯ МОНИТОРИНГА И ФИТОСАНИТАРНОГО ПОЛЕВОГО КОНТРОЛЯ В ОБЛАСТИ КАРАНТИНА РАСТЕНИЙ</a:t>
            </a:r>
            <a:r>
              <a:rPr lang="ru-RU" sz="16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» </a:t>
            </a:r>
            <a:r>
              <a:rPr lang="ru-RU" sz="1600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№32 от 22.01.2021</a:t>
            </a:r>
            <a:endParaRPr lang="ru-RU" sz="1600" i="0" cap="all" dirty="0">
              <a:solidFill>
                <a:srgbClr val="00008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1600" cap="all" dirty="0">
                <a:solidFill>
                  <a:srgbClr val="000080"/>
                </a:solidFill>
                <a:latin typeface="Times New Roman" panose="02020603050405020304" pitchFamily="18" charset="0"/>
              </a:rPr>
              <a:t>ПОСТАНОВЛЕНИЕ КАБИНЕТА МИНИСТРОВ РЕСПУБЛИКИ УЗБЕКИСТАН «</a:t>
            </a:r>
            <a:r>
              <a:rPr lang="ru-RU" sz="1600" b="1" cap="all" dirty="0">
                <a:solidFill>
                  <a:srgbClr val="000080"/>
                </a:solidFill>
                <a:latin typeface="Times New Roman" panose="02020603050405020304" pitchFamily="18" charset="0"/>
                <a:hlinkClick r:id="rId4"/>
              </a:rPr>
              <a:t>ОБ ОРГАНИЗАЦИОННЫХ МЕРАХ ПО СИСТЕМАТИЗАЦИИ НОРМАТИВНЫХ ДОКУМЕНТОВ В ОБЛАСТИ ТЕХНИЧЕСКОГО РЕГУЛИРОВАНИЯ</a:t>
            </a:r>
            <a:r>
              <a:rPr lang="ru-RU" sz="1600" b="1" cap="all" dirty="0">
                <a:solidFill>
                  <a:srgbClr val="000080"/>
                </a:solidFill>
                <a:latin typeface="Times New Roman" panose="02020603050405020304" pitchFamily="18" charset="0"/>
              </a:rPr>
              <a:t>» </a:t>
            </a:r>
            <a:r>
              <a:rPr lang="ru-RU" sz="1600" cap="all" dirty="0">
                <a:solidFill>
                  <a:srgbClr val="000080"/>
                </a:solidFill>
                <a:latin typeface="Times New Roman" panose="02020603050405020304" pitchFamily="18" charset="0"/>
              </a:rPr>
              <a:t>№ 110 от 26.02.2021 (</a:t>
            </a:r>
            <a:r>
              <a:rPr lang="ru-RU" sz="1600" dirty="0">
                <a:solidFill>
                  <a:schemeClr val="dk1"/>
                </a:solidFill>
              </a:rPr>
              <a:t>имеется неофициальный перевод на сайте </a:t>
            </a:r>
            <a:r>
              <a:rPr lang="en-US" sz="1600" dirty="0">
                <a:solidFill>
                  <a:schemeClr val="dk1"/>
                </a:solidFill>
              </a:rPr>
              <a:t>lex.uz)</a:t>
            </a:r>
            <a:endParaRPr lang="ru-RU" sz="1600" dirty="0">
              <a:solidFill>
                <a:schemeClr val="dk1"/>
              </a:solidFill>
            </a:endParaRPr>
          </a:p>
          <a:p>
            <a:pPr algn="just"/>
            <a:r>
              <a:rPr lang="ru-RU" sz="1600" b="0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ЗАКОН РЕСПУБЛИКИ УЗБЕКИСТАН «</a:t>
            </a:r>
            <a:r>
              <a:rPr lang="ru-RU" sz="16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hlinkClick r:id="rId5"/>
              </a:rPr>
              <a:t>ОБ ЭКОЛОГИЧЕСКОМ АУДИТЕ</a:t>
            </a:r>
            <a:r>
              <a:rPr lang="ru-RU" sz="16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» </a:t>
            </a:r>
            <a:r>
              <a:rPr lang="ru-RU" sz="1600" dirty="0">
                <a:solidFill>
                  <a:schemeClr val="dk1"/>
                </a:solidFill>
              </a:rPr>
              <a:t>(вступает в силу с 17.03.2022)</a:t>
            </a:r>
          </a:p>
          <a:p>
            <a:r>
              <a:rPr lang="ru-RU" sz="1600" b="0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ПОСТАНОВЛЕНИЕ КАБИНЕТА МИНИСТРОВ РЕСПУБЛИКИ УЗБЕКИСТАН «</a:t>
            </a:r>
            <a:r>
              <a:rPr lang="ru-RU" sz="16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hlinkClick r:id="rId6"/>
              </a:rPr>
              <a:t>ОБ УТВЕРЖДЕНИИ ПОЛОЖЕНИЯ О ПОРЯДКЕ ДОБРОВОЛЬНОГО ПРОВЕДЕНИЯ СЕРТИФИКАЦИИ ПРОИЗВОДСТВА ОРГАНИЧЕСКОЙ СЕЛЬСКОХОЗЯЙСТВЕННОЙ И ПРОДОВОЛЬСТВЕННОЙ ПРОДУКЦИИ</a:t>
            </a:r>
            <a:r>
              <a:rPr lang="ru-RU" sz="16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» </a:t>
            </a:r>
            <a:r>
              <a:rPr lang="ru-RU" sz="1600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№96 от 23.02.2021</a:t>
            </a:r>
          </a:p>
          <a:p>
            <a:r>
              <a:rPr lang="ru-RU" sz="1600" b="0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ПОСТАНОВЛЕНИЕ ГОСУДАРСТВЕННОЙ ИНСПЕКЦИИ ПО КАРАНТИНУ РАСТЕНИЙ ПРИ КАБИНЕТЕ МИНИСТРОВ РЕСПУБЛИКИ УЗБЕКИСТАН, МИНИСТЕРСТВА ЗДРАВООХРАНЕНИЯ РЕСПУБЛИКИ УЗБЕКИСТАН </a:t>
            </a:r>
            <a:r>
              <a:rPr lang="ru-RU" sz="16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hlinkClick r:id="rId7"/>
              </a:rPr>
              <a:t>О ВНЕСЕНИИ ИЗМЕНЕНИЙ В ПОСТАНОВЛЕНИЕ «ОБ УТВЕРЖДЕНИИ ПЕРЕЧНЯ ВРЕДИТЕЛЕЙ, БОЛЕЗНЕЙ РАСТЕНИЙ И СОРНЯКОВ, ИМЕЮЩИХ КАРАНТИННОЕ ЗНАЧЕНИЕ ДЛЯ РЕСПУБЛИКИ</a:t>
            </a:r>
            <a:r>
              <a:rPr lang="ru-RU" sz="16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» </a:t>
            </a:r>
            <a:r>
              <a:rPr lang="ru-RU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[Зарегистрировано Министерством юстиции Республики Узбекистан 22 декабря 2020 г. Рег. № 2544-1]</a:t>
            </a:r>
            <a:endParaRPr lang="ru-RU" sz="16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ru-RU" sz="1600" i="0" u="none" strike="noStrike" cap="all" dirty="0">
              <a:solidFill>
                <a:srgbClr val="000080"/>
              </a:solidFill>
              <a:effectLst/>
              <a:latin typeface="Times New Roman" panose="02020603050405020304" pitchFamily="18" charset="0"/>
            </a:endParaRPr>
          </a:p>
          <a:p>
            <a:endParaRPr lang="ru-RU" sz="1600" b="1" i="0" cap="all" dirty="0">
              <a:solidFill>
                <a:srgbClr val="000080"/>
              </a:solidFill>
              <a:effectLst/>
              <a:latin typeface="Times New Roman" panose="02020603050405020304" pitchFamily="18" charset="0"/>
            </a:endParaRPr>
          </a:p>
          <a:p>
            <a:endParaRPr lang="ru-RU" sz="1600" dirty="0">
              <a:solidFill>
                <a:schemeClr val="dk1"/>
              </a:solidFill>
            </a:endParaRPr>
          </a:p>
          <a:p>
            <a:pPr algn="just"/>
            <a:endParaRPr lang="ru-RU" sz="1600" dirty="0">
              <a:solidFill>
                <a:schemeClr val="dk1"/>
              </a:solidFill>
            </a:endParaRPr>
          </a:p>
          <a:p>
            <a:pPr algn="just"/>
            <a:endParaRPr lang="en-US" sz="1600" dirty="0">
              <a:solidFill>
                <a:schemeClr val="dk1"/>
              </a:solidFill>
            </a:endParaRPr>
          </a:p>
          <a:p>
            <a:pPr algn="just"/>
            <a:endParaRPr lang="ru-RU" sz="1200" i="0" cap="all" dirty="0">
              <a:solidFill>
                <a:srgbClr val="00008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endParaRPr lang="ru-RU" sz="1800" cap="all" dirty="0">
              <a:solidFill>
                <a:srgbClr val="000080"/>
              </a:solidFill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0799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450" y="123199"/>
            <a:ext cx="11258551" cy="734051"/>
          </a:xfrm>
        </p:spPr>
        <p:txBody>
          <a:bodyPr>
            <a:normAutofit fontScale="90000"/>
          </a:bodyPr>
          <a:lstStyle/>
          <a:p>
            <a:r>
              <a:rPr lang="ru-RU" dirty="0"/>
              <a:t>Еще льготы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8090" y="857250"/>
            <a:ext cx="11258551" cy="56959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600" i="0" u="none" strike="noStrike" cap="all" dirty="0">
              <a:solidFill>
                <a:srgbClr val="00008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1600" b="0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ПОСТАНОВЛЕНИЕ ПРЕЗИДЕНТА РЕСПУБЛИКИ УЗБЕКИСТАН «</a:t>
            </a:r>
            <a:r>
              <a:rPr lang="ru-RU" sz="16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hlinkClick r:id="rId2"/>
              </a:rPr>
              <a:t>О ДОПОЛНИТЕЛЬНЫХ МЕРАХ ПО ДАЛЬНЕЙШЕМУ РАЗВИТИЮ КОЖЕВЕННО-ОБУВНОЙ И ПУШНО-МЕХОВОЙ ОТРАСЛЕЙ</a:t>
            </a:r>
            <a:r>
              <a:rPr lang="ru-RU" sz="16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» № 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ПП-4982 от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08.02.2021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(утвержден перечень 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сырья, материалов и фурнитуры, при ввозе которых на территорию Республики Узбекистан в срок до 1 января 2023 года применяется нулевая ставка таможенной пошлины)</a:t>
            </a:r>
          </a:p>
          <a:p>
            <a:pPr algn="just"/>
            <a:r>
              <a:rPr lang="ru-RU" sz="1600" b="0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ПОСТАНОВЛЕНИЕ ПРЕЗИДЕНТА РЕСПУБЛИКИ УЗБЕКИСТАН «</a:t>
            </a:r>
            <a:r>
              <a:rPr lang="ru-RU" sz="16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hlinkClick r:id="rId3"/>
              </a:rPr>
              <a:t>О ДОПОЛНИТЕЛЬНЫХ МЕРАХ ПО СОЗДАНИЮ ЗДОРОВОЙ КОНКУРЕНТНОЙ СРЕДЫ В ОТРАСЛИ СЕЛЬСКОХОЗЯЙСТВЕННОГО МАШИНОСТРОЕНИЯ</a:t>
            </a:r>
            <a:r>
              <a:rPr lang="ru-RU" sz="16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» № 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ПП-4969 от 01.02.2021 </a:t>
            </a: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Освободить </a:t>
            </a:r>
            <a:r>
              <a:rPr lang="ru-RU" sz="1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отечественных производителей сельскохозяйственной техники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осуществляющих деятельность в отрасли сельскохозяйственного машиностроения, от таможенных платежей (</a:t>
            </a:r>
            <a:r>
              <a:rPr lang="ru-RU" sz="1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 исключением налога на добавленную стоимость и таможенных сборов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при импорте не производимых в Республике Узбекистан запасных частей и комплектующих для производства и сервисного обслуживания сельскохозяйственной техники </a:t>
            </a:r>
            <a:r>
              <a:rPr lang="ru-RU" sz="1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 перечням, 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формируемым в установленном порядке, </a:t>
            </a:r>
            <a:r>
              <a:rPr lang="ru-RU" sz="1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срок до 1 января 2022 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года)</a:t>
            </a:r>
          </a:p>
          <a:p>
            <a:pPr algn="just"/>
            <a:r>
              <a:rPr lang="ru-RU" sz="1800" b="0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ПОСТАНОВЛЕНИЕ ПРЕЗИДЕНТА РЕСПУБЛИКИ УЗБЕКИСТАН «</a:t>
            </a:r>
            <a:r>
              <a:rPr lang="ru-RU" sz="18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hlinkClick r:id="rId4"/>
              </a:rPr>
              <a:t>О МЕРАХ ПО ДАЛЬНЕЙШЕМУ РАЗВИТИЮ ВЫРАЩИВАНИЯ РИСА</a:t>
            </a:r>
            <a:r>
              <a:rPr lang="ru-RU" sz="18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» №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ПП-4973 от 02.02.2021 </a:t>
            </a: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целях выращивания и переработки риса освободить на срок до 1 января 2023 года от </a:t>
            </a:r>
            <a:r>
              <a:rPr lang="ru-RU" sz="1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таможенных пошлин 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ввозимые из-за рубежа семена сортов и гибридов риса, лабораторные инвентарь и приборы, современную сельскохозяйственную технику и агрегаты, зерносушильное оборудование и комплектующие </a:t>
            </a:r>
            <a:r>
              <a:rPr lang="ru-RU" sz="1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 перечням, 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формируемым в установленном порядке)</a:t>
            </a:r>
          </a:p>
          <a:p>
            <a:pPr algn="just"/>
            <a:r>
              <a:rPr lang="ru-RU" sz="1800" b="0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ПОСТАНОВЛЕНИЕ ПРЕЗИДЕНТА РЕСПУБЛИКИ УЗБЕКИСТАН «</a:t>
            </a:r>
            <a:r>
              <a:rPr lang="ru-RU" sz="18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hlinkClick r:id="rId5"/>
              </a:rPr>
              <a:t>О МЕРАХ ПО СОЗДАНИЮ БЛАГОПРИЯТНЫХ УСЛОВИЙ ДЛЯ ДАЛЬНЕЙШЕГО РАЗВИТИЯ ЮВЕЛИРНОЙ ПРОМЫШЛЕННОСТИ</a:t>
            </a:r>
            <a:r>
              <a:rPr lang="ru-RU" sz="18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» №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ПП-4998 от 22.02.2021(</a:t>
            </a:r>
            <a:r>
              <a:rPr lang="ru-RU" sz="1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жемчуг, алмазы и драгоценные камни 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 облагаются импортными таможенными пошлинами (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позиции ТН ВЭД 7101 — 7104) 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до 1 марта 2023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года включительно).</a:t>
            </a:r>
          </a:p>
          <a:p>
            <a:pPr marL="0" indent="0">
              <a:buNone/>
            </a:pPr>
            <a:endParaRPr lang="ru-RU" sz="1600" dirty="0">
              <a:solidFill>
                <a:schemeClr val="dk1"/>
              </a:solidFill>
            </a:endParaRPr>
          </a:p>
          <a:p>
            <a:pPr algn="just"/>
            <a:endParaRPr lang="ru-RU" sz="1600" dirty="0">
              <a:solidFill>
                <a:schemeClr val="dk1"/>
              </a:solidFill>
            </a:endParaRPr>
          </a:p>
          <a:p>
            <a:pPr algn="just"/>
            <a:endParaRPr lang="en-US" sz="1600" dirty="0">
              <a:solidFill>
                <a:schemeClr val="dk1"/>
              </a:solidFill>
            </a:endParaRPr>
          </a:p>
          <a:p>
            <a:pPr algn="just"/>
            <a:endParaRPr lang="ru-RU" sz="1200" i="0" cap="all" dirty="0">
              <a:solidFill>
                <a:srgbClr val="00008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endParaRPr lang="ru-RU" sz="1800" cap="all" dirty="0">
              <a:solidFill>
                <a:srgbClr val="000080"/>
              </a:solidFill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5224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450" y="123199"/>
            <a:ext cx="11258551" cy="734051"/>
          </a:xfrm>
        </p:spPr>
        <p:txBody>
          <a:bodyPr>
            <a:normAutofit fontScale="90000"/>
          </a:bodyPr>
          <a:lstStyle/>
          <a:p>
            <a:r>
              <a:rPr lang="ru-RU" dirty="0"/>
              <a:t>Еще льготы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857250"/>
            <a:ext cx="11475641" cy="56769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1600" i="0" u="none" strike="noStrike" cap="all" dirty="0">
              <a:solidFill>
                <a:srgbClr val="00008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1600" b="0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ПОСТАНОВЛЕНИЕ ПРЕЗИДЕНТА РЕСПУБЛИКИ УЗБЕКИСТАН «</a:t>
            </a:r>
            <a:r>
              <a:rPr lang="ru-RU" sz="16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hlinkClick r:id="rId2"/>
              </a:rPr>
              <a:t>О ДОПОЛНИТЕЛЬНЫХ МЕРАХ ПО ДАЛЬНЕЙШЕМУ РАЗВИТИЮ ЭЛЕКТРОТЕХНИЧЕСКОЙ ПРОМЫШЛЕННОСТИ И ПОВЫШЕНИЮ КОНКУРЕНТОСПОСОБНОСТИ ОТЕЧЕСТВЕННОЙ ПРОДУКЦИИ</a:t>
            </a:r>
            <a:r>
              <a:rPr lang="ru-RU" sz="16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» № 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ПП-5011 от 02.03.2021 Льготы по ПП-4090 </a:t>
            </a:r>
            <a:r>
              <a:rPr lang="ru-RU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Распространить действие льгот, установленных </a:t>
            </a:r>
            <a:r>
              <a:rPr lang="ru-RU" sz="1400" b="0" i="0" u="none" strike="noStrike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hlinkClick r:id="rId3"/>
              </a:rPr>
              <a:t>пунктом 13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постановления Президента Республики Узбекистан от 13 февраля 2017 года № ПП-2772 «О мерах по дальнейшему совершенствованию управления, ускоренному развитию и диверсификации электротехнической промышленности на 2017 — 2021 гг.», на все предприятия электротехнической промышленности республики в рамках осуществляемых ими проектов по производству продукции </a:t>
            </a:r>
            <a:r>
              <a:rPr lang="ru-RU" sz="1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 комплектующих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кроме предприятий, производящих сырьевые товары)</a:t>
            </a:r>
          </a:p>
          <a:p>
            <a:pPr algn="just"/>
            <a:r>
              <a:rPr lang="ru-RU" sz="1600" b="0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hlinkClick r:id="rId4"/>
              </a:rPr>
              <a:t>ПОСТАНОВЛЕНИЕ ПРЕЗИДЕНТА РЕСПУБЛИКИ УЗБЕКИСТАН </a:t>
            </a:r>
            <a:r>
              <a:rPr lang="ru-RU" sz="16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hlinkClick r:id="rId4"/>
              </a:rPr>
              <a:t>О ДОПОЛНИТЕЛЬНЫХ МЕРАХ ПО ДАЛЬНЕЙШЕЙ ГОСУДАРСТВЕННОЙ ПОДДЕРЖКЕ ОТРАСЛЕЙ ЖИВОТНОВОДСТВА</a:t>
            </a:r>
            <a:r>
              <a:rPr lang="ru-RU" sz="16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 № 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ПП-5017 от 03.03.2021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 ввозе субъектами предпринимательства на территорию Республики Узбекистан товаров, приведенных в </a:t>
            </a:r>
            <a:r>
              <a:rPr lang="ru-RU" sz="1200" b="0" i="0" u="none" strike="noStrike" dirty="0">
                <a:solidFill>
                  <a:srgbClr val="008080"/>
                </a:solidFill>
                <a:effectLst/>
                <a:latin typeface="Times New Roman" panose="02020603050405020304" pitchFamily="18" charset="0"/>
              </a:rPr>
              <a:t>приложении № 1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lvl="1" algn="just"/>
            <a:r>
              <a:rPr lang="ru-RU" sz="1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срок уплаты начисленного налога на добавленную стоимость продлевается на 180 дней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  <a:endParaRPr lang="ru-RU" sz="1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1" algn="just"/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сумма отрицательной разницы уплаченного налога на добавленную стоимость на конец отчетного периода покрывается на основании заявления налогоплательщика в ускоренном порядке в течение не более 20 дней, при этом камеральная налоговая проверка проводится после покрытия суммы налога в общем порядке.</a:t>
            </a:r>
            <a:r>
              <a:rPr lang="ru-RU" sz="1400" u="none" strike="noStrike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1600" b="0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ПОСТАНОВЛЕНИЕ ПРЕЗИДЕНТА РЕСПУБЛИКИ УЗБЕКИСТАН «</a:t>
            </a:r>
            <a:r>
              <a:rPr lang="ru-RU" sz="1600" b="1" cap="all" dirty="0">
                <a:solidFill>
                  <a:srgbClr val="000080"/>
                </a:solidFill>
                <a:latin typeface="Times New Roman" panose="02020603050405020304" pitchFamily="18" charset="0"/>
                <a:hlinkClick r:id="rId5"/>
              </a:rPr>
              <a:t>О ДОПОЛНИТЕЛЬНЫХ МЕРАХ ПО ДАЛЬНЕЙШЕМУ РАЗВИТИЮ СФЕРЫ КАРАКУЛЕВОДСТВА</a:t>
            </a:r>
            <a:r>
              <a:rPr lang="ru-RU" sz="1600" b="1" cap="all" dirty="0">
                <a:solidFill>
                  <a:srgbClr val="000080"/>
                </a:solidFill>
                <a:latin typeface="Times New Roman" panose="02020603050405020304" pitchFamily="18" charset="0"/>
              </a:rPr>
              <a:t>» 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ПП-4984 от 09.02.2021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Установить порядок, в соответствии с которым:</a:t>
            </a:r>
            <a:endParaRPr lang="ru-RU" sz="1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1" algn="just"/>
            <a:r>
              <a:rPr lang="ru-RU" sz="1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срок до 1 января 2024 года ставка земельного налога, установленная для пастбищ, находящихся в постоянном владении Комитета по развитию шелководства и каракулеводства (далее — Комитет), и пастбищ, переданных в аренду Комитету Государственным комитетом по лесному хозяйству, снижается на 50 процентов;</a:t>
            </a:r>
            <a:endParaRPr lang="ru-RU" sz="15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1" algn="just"/>
            <a:r>
              <a:rPr lang="ru-RU" sz="1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предоставляется субсидия за каждый импортированный из зарубежных государств эмбрион породистой овцы и козы, в том числе овцы каракульской породы, в размере 400 тысяч сумов за счет средств республиканского бюджета Республики Узбекистан;</a:t>
            </a:r>
            <a:endParaRPr lang="ru-RU" sz="15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1" algn="just"/>
            <a:r>
              <a:rPr lang="ru-RU" sz="15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начиная с 1 апреля 2021 года членам Ассоциации </a:t>
            </a:r>
            <a:r>
              <a:rPr lang="ru-RU" sz="1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разрешается экспортировать часть, не превышающую </a:t>
            </a:r>
            <a:r>
              <a:rPr lang="ru-RU" sz="15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50 процентов импортированного ими поголовья овец в живом виде и в виде сырого мяса</a:t>
            </a:r>
            <a:r>
              <a:rPr lang="ru-RU" sz="1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(коды ТН ВЭД 0104 и 0204), при этом мониторинг экспортных контрактов ведется Комитетом по развитию шелководства и каракулеводства и Ассоциацией «</a:t>
            </a:r>
            <a:r>
              <a:rPr lang="ru-RU" sz="15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Коракулчилик</a:t>
            </a:r>
            <a:r>
              <a:rPr lang="ru-RU" sz="15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</a:t>
            </a:r>
            <a:r>
              <a:rPr lang="ru-RU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ru-RU" sz="1600" dirty="0">
              <a:solidFill>
                <a:schemeClr val="dk1"/>
              </a:solidFill>
            </a:endParaRPr>
          </a:p>
          <a:p>
            <a:pPr algn="just"/>
            <a:endParaRPr lang="ru-RU" sz="1600" dirty="0">
              <a:solidFill>
                <a:schemeClr val="dk1"/>
              </a:solidFill>
            </a:endParaRPr>
          </a:p>
          <a:p>
            <a:pPr algn="just"/>
            <a:endParaRPr lang="en-US" sz="1600" dirty="0">
              <a:solidFill>
                <a:schemeClr val="dk1"/>
              </a:solidFill>
            </a:endParaRPr>
          </a:p>
          <a:p>
            <a:pPr algn="just"/>
            <a:endParaRPr lang="ru-RU" sz="1200" i="0" cap="all" dirty="0">
              <a:solidFill>
                <a:srgbClr val="00008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endParaRPr lang="ru-RU" sz="1800" cap="all" dirty="0">
              <a:solidFill>
                <a:srgbClr val="000080"/>
              </a:solidFill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757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450" y="123199"/>
            <a:ext cx="11258551" cy="734051"/>
          </a:xfrm>
        </p:spPr>
        <p:txBody>
          <a:bodyPr>
            <a:normAutofit fontScale="90000"/>
          </a:bodyPr>
          <a:lstStyle/>
          <a:p>
            <a:r>
              <a:rPr lang="ru-RU" dirty="0"/>
              <a:t>Еще НПА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857250"/>
            <a:ext cx="11475641" cy="56769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1600" i="0" u="none" strike="noStrike" cap="all" dirty="0">
              <a:solidFill>
                <a:srgbClr val="00008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1600" b="0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ПОСТАНОВЛЕНИЕ ПРЕЗИДЕНТА РЕСПУБЛИКИ УЗБЕКИСТАН «</a:t>
            </a:r>
            <a:r>
              <a:rPr lang="ru-RU" sz="16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hlinkClick r:id="rId3"/>
              </a:rPr>
              <a:t>О МЕРАХ ПО ДАЛЬНЕЙШЕМУ СОВЕРШЕНСТВОВАНИЮ СИСТЕМЫ ОЦЕНКИ РЕГУЛЯТОРНОГО ВОЗДЕЙСТВИЯ</a:t>
            </a:r>
            <a:r>
              <a:rPr lang="ru-RU" sz="16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» №  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ПП5025 от 15.03.2021 (утверждено </a:t>
            </a:r>
            <a:r>
              <a:rPr lang="ru-RU" sz="1600" b="0" i="0" u="none" strike="noStrike" cap="all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ПОЛОЖЕНИЕ </a:t>
            </a:r>
            <a:r>
              <a:rPr lang="ru-RU" sz="1600" b="1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о порядке проведения оценки регуляторного воздействия проектов нормативно-правовых актов и </a:t>
            </a:r>
            <a:r>
              <a:rPr lang="ru-RU" sz="1600" b="1" i="0" u="sng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принятых нормативно-правовых актов</a:t>
            </a:r>
            <a:r>
              <a:rPr lang="ru-RU" sz="1600" b="1" i="0" u="none" strike="noStrike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1600" b="0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ПОСТАНОВЛЕНИЕ КАБИНЕТА МИНИСТРОВ РЕСПУБЛИКИ УЗБЕКИСТАН «</a:t>
            </a:r>
            <a:r>
              <a:rPr lang="ru-RU" sz="16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hlinkClick r:id="rId4"/>
              </a:rPr>
              <a:t>ОБ УТВЕРЖДЕНИИ ПОЛОЖЕНИЯ О ПРОЦЕДУРАХ, ОСУЩЕСТВЛЯЕМЫХ В ОТНОШЕНИИ ТОВАРОВ, ВВОЗИМЫХ В НЕКОММЕРЧЕСКИХ ЦЕЛЯХ ФИЗИЧЕСКИМИ ЛИЦАМИ СВЕРХ УСТАНОВЛЕННЫХ НОРМ ЧЕРЕЗ ПОГРАНИЧНЫЕ ТАМОЖЕННЫЕ ПОСТЫ</a:t>
            </a:r>
            <a:r>
              <a:rPr lang="ru-RU" sz="16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» №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102 от 25.02.2021 (вступает в силу с 27.05.2021)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(Утверждено 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Положение , предусматривающее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lvl="1" algn="just"/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организацию </a:t>
            </a:r>
            <a:r>
              <a:rPr lang="ru-RU" sz="1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работы информационной системы электронного учета товаров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физических лиц, </a:t>
            </a:r>
            <a:r>
              <a:rPr lang="ru-RU" sz="1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ввозимых сверх установленных норм </a:t>
            </a:r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некоммерческих целях через пограничные таможенные посты;</a:t>
            </a:r>
            <a:endParaRPr lang="ru-RU" sz="1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1" algn="just"/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порядок приема и сопутствующих документов на временное хранение и возврата;</a:t>
            </a:r>
            <a:endParaRPr lang="ru-RU" sz="1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1" algn="just"/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оформление поступивших на временное хранение и возврат товаров и соответствующих документов;</a:t>
            </a:r>
            <a:endParaRPr lang="ru-RU" sz="1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1" algn="just"/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сбор таможенных пошлин за временное хранение товаров;</a:t>
            </a:r>
            <a:endParaRPr lang="ru-RU" sz="1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1" algn="just"/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требования к временному хранению товаров;</a:t>
            </a:r>
            <a:endParaRPr lang="ru-RU" sz="1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1" algn="just"/>
            <a:r>
              <a:rPr lang="ru-RU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порядок обращения с товарами, принятыми на временное хранение и не востребованными в установленные сроки и в установленном порядке»</a:t>
            </a:r>
            <a:endParaRPr lang="ru-RU" sz="1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1600" b="0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ПОСТАНОВЛЕНИЕ КАБИНЕТА МИНИСТРОВ РЕСПУБЛИКИ УЗБЕКИСТАН «</a:t>
            </a:r>
            <a:r>
              <a:rPr lang="ru-RU" sz="16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hlinkClick r:id="rId5"/>
              </a:rPr>
              <a:t>О МЕРАХ ПО ОРГАНИЗАЦИИ ДЕЯТЕЛЬНОСТИ ЗОНЫ СВОБОДНОЙ ТОРГОВЛИ «ТЕРМЕЗСКОГО ЦЕНТРА МЕЖДУНАРОДНОЙ ТОРГОВЛИ</a:t>
            </a:r>
            <a:r>
              <a:rPr lang="ru-RU" sz="16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» 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47 от 02.02.2021</a:t>
            </a:r>
          </a:p>
          <a:p>
            <a:pPr algn="just"/>
            <a:r>
              <a:rPr lang="ru-RU" sz="1800" b="0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ЗАКОН РЕСПУБЛИКИ УЗБЕКИСТАН </a:t>
            </a:r>
            <a:r>
              <a:rPr lang="ru-RU" sz="18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hlinkClick r:id="rId6"/>
              </a:rPr>
              <a:t>О МЕЖДУНАРОДНОМ КОММЕРЧЕСКОМ АРБИТРАЖЕ </a:t>
            </a:r>
            <a:r>
              <a:rPr lang="ru-RU" sz="1800" b="1" i="0" u="none" strike="noStrike" cap="all" dirty="0">
                <a:solidFill>
                  <a:srgbClr val="000080"/>
                </a:solidFill>
                <a:effectLst/>
                <a:latin typeface="Times New Roman" panose="02020603050405020304" pitchFamily="18" charset="0"/>
              </a:rPr>
              <a:t>№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ЗРУ-674 от 16.02.2021 (вступает в силу 18.08.2021)</a:t>
            </a:r>
            <a:endParaRPr lang="ru-RU" sz="1200" i="0" cap="all" dirty="0">
              <a:solidFill>
                <a:srgbClr val="00008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endParaRPr lang="ru-RU" sz="1800" cap="all" dirty="0">
              <a:solidFill>
                <a:srgbClr val="000080"/>
              </a:solidFill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27FE1C1-0C43-4B6D-9F7A-4C2A47AD4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3438" y="37861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613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32302" y="2447154"/>
            <a:ext cx="7222600" cy="1320800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0070C0"/>
                </a:solidFill>
              </a:rPr>
              <a:t>Спасибо за внимание!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677" y="2267352"/>
            <a:ext cx="3460550" cy="259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43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7595" y="405301"/>
            <a:ext cx="8620455" cy="737699"/>
          </a:xfrm>
        </p:spPr>
        <p:txBody>
          <a:bodyPr>
            <a:noAutofit/>
          </a:bodyPr>
          <a:lstStyle/>
          <a:p>
            <a:r>
              <a:rPr lang="ru-RU" sz="2800" cap="all" dirty="0">
                <a:solidFill>
                  <a:srgbClr val="0070C0"/>
                </a:solidFill>
              </a:rPr>
              <a:t>С 1 января 2021 года - Новые акцизы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3925" y="1371600"/>
            <a:ext cx="10932716" cy="4937720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ru-RU" sz="240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Закон Республики Узбекистан «О внесении изменений и дополнений в некоторые законодательные акты Республики Узбекистан в связи с принятием Закона Республики Узбекистан «О Государственном бюджете Республики Узбекистан на 2021 год»</a:t>
            </a:r>
            <a:r>
              <a:rPr lang="ru-RU" sz="2400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Внесены изменения в Налоговый кодекс и добавлены статьи:</a:t>
            </a:r>
            <a:endParaRPr lang="ru-RU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«289</a:t>
            </a:r>
            <a:r>
              <a:rPr lang="ru-RU" sz="2400" baseline="30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Налоговые ставки на табачную продукцию», 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«289</a:t>
            </a:r>
            <a:r>
              <a:rPr lang="ru-RU" sz="2400" baseline="30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Налоговые ставки на алкогольную продукцию»,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«289</a:t>
            </a:r>
            <a:r>
              <a:rPr lang="ru-RU" sz="2400" baseline="30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Налоговые ставки на нефтепродукты и другие подакцизные товары и услуги</a:t>
            </a:r>
            <a:r>
              <a:rPr lang="ru-RU" sz="24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 </a:t>
            </a:r>
          </a:p>
          <a:p>
            <a:pPr marL="5715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(Внимание! Перечни не содержат коды по ТН ВЭД. Поэтому во многом при применении акцизов добавится «ручной» работы)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251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2525" y="270318"/>
            <a:ext cx="10420350" cy="796482"/>
          </a:xfrm>
        </p:spPr>
        <p:txBody>
          <a:bodyPr>
            <a:noAutofit/>
          </a:bodyPr>
          <a:lstStyle/>
          <a:p>
            <a:r>
              <a:rPr lang="ru-RU" sz="2800" cap="all" dirty="0">
                <a:solidFill>
                  <a:srgbClr val="0070C0"/>
                </a:solidFill>
              </a:rPr>
              <a:t>С 1 января 2021 года - Новые акцизы, отмены и продления льгот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725" y="1152525"/>
            <a:ext cx="11389916" cy="5156795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ru-RU" sz="1800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Постановление Президента Республики Узбекистан О мерах по обеспечению исполнения Закона Республики Узбекистан «О Государственном бюджете Республики Узбекистан на 2021 год»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ru-RU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Новые отмены льгот </a:t>
            </a:r>
            <a: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внесено изменение в абзац пятый пункта 3 Президента Республики Узбекистан от 29 июня 2018 года № ПП-3818 «О мерах по дальнейшему упорядочению внешнеэкономической деятельности и совершенствованию системы таможенно-тарифного регулирования Республики Узбекистан»: </a:t>
            </a:r>
          </a:p>
          <a:p>
            <a:pPr marL="971550" lvl="1" indent="0">
              <a:lnSpc>
                <a:spcPct val="107000"/>
              </a:lnSpc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«при таможенном оформлении товаров, находящихся в режиме «таможенный склад» более шести месяцев, не применяются льготы по таможенным платежам, предоставленные </a:t>
            </a:r>
            <a:r>
              <a:rPr lang="ru-RU" sz="1800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решениями Президента Республики Узбекистан и Кабинета Министров Республики Узбекистан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законодательством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marL="742950" lvl="1" indent="-28575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ru-RU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Новые продления льгот</a:t>
            </a:r>
            <a: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1028700" lvl="1" indent="0">
              <a:lnSpc>
                <a:spcPct val="107000"/>
              </a:lnSpc>
              <a:buNone/>
            </a:pPr>
            <a: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«Применить на </a:t>
            </a:r>
            <a:r>
              <a:rPr lang="ru-RU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срок до 31 декабря 2021 года</a:t>
            </a:r>
            <a: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нулевую ставку таможенной пошлины при ввозе на территорию Республики Узбекистан товаров </a:t>
            </a:r>
            <a:r>
              <a:rPr lang="ru-RU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(за исключением белого и другого сахара)</a:t>
            </a:r>
            <a: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предусмотренных в </a:t>
            </a:r>
            <a:r>
              <a:rPr lang="ru-RU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приложении № 1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 Указу Президента Республики Узбекистан от 3 апреля 2020 года № УП-5978 «О дополнительных мерах поддержки населения, отраслей экономики и субъектов предпринимательства в период коронавирусной пандемии»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u-RU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Отменен перечень акцизных товаров, ранее установленный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800" u="none" strike="noStrike" dirty="0">
                <a:solidFill>
                  <a:srgbClr val="00808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приложением № 2</a:t>
            </a:r>
            <a:r>
              <a:rPr lang="ru-R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(к ПП-3818)».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642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169C23-258E-4B5C-9B4E-9A7B54B1E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4026" y="123199"/>
            <a:ext cx="10344150" cy="762626"/>
          </a:xfrm>
        </p:spPr>
        <p:txBody>
          <a:bodyPr/>
          <a:lstStyle/>
          <a:p>
            <a:r>
              <a:rPr lang="ru-RU" sz="4400" cap="all" dirty="0">
                <a:solidFill>
                  <a:srgbClr val="0070C0"/>
                </a:solidFill>
              </a:rPr>
              <a:t>С 1 января 2021 года - Новые сборы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33171-A7CB-4150-A27D-4EFDFE7C2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4103E53-2909-4F14-BFE5-EB850DDB80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36064"/>
            <a:ext cx="12192000" cy="586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31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2525" y="270318"/>
            <a:ext cx="10420350" cy="796482"/>
          </a:xfrm>
        </p:spPr>
        <p:txBody>
          <a:bodyPr>
            <a:noAutofit/>
          </a:bodyPr>
          <a:lstStyle/>
          <a:p>
            <a:r>
              <a:rPr lang="ru-RU" sz="2800" cap="all" dirty="0">
                <a:solidFill>
                  <a:srgbClr val="0070C0"/>
                </a:solidFill>
              </a:rPr>
              <a:t>С 1 января 2021 года - Новые сборы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6725" y="1152525"/>
            <a:ext cx="11389916" cy="5156795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ru-RU" sz="2400" u="sng" dirty="0">
                <a:solidFill>
                  <a:srgbClr val="0563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постановление Кабинета Министров Республики Узбекистан «Об утверждении ставок таможенных сборов»</a:t>
            </a:r>
            <a:r>
              <a:rPr lang="ru-RU" sz="2400" u="sng" dirty="0">
                <a:solidFill>
                  <a:srgbClr val="0563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" panose="020F0502020204030204" pitchFamily="34" charset="0"/>
              </a:rPr>
              <a:t>( № 700 от 09.11.2020г.).</a:t>
            </a:r>
          </a:p>
          <a:p>
            <a:pPr marL="914400">
              <a:lnSpc>
                <a:spcPct val="107000"/>
              </a:lnSpc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0">
              <a:lnSpc>
                <a:spcPct val="107000"/>
              </a:lnSpc>
              <a:buNone/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Ставки сборов в диапазонах «от» и «до» распространяются на весь диапазон и на нижний порог («от»), но не распространяется на верхний порог («до»). К примеру: </a:t>
            </a:r>
          </a:p>
          <a:p>
            <a:pPr marL="131445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 диапазоне </a:t>
            </a:r>
            <a:r>
              <a:rPr lang="ru-RU" sz="2400" b="1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«10000 АКШ </a:t>
            </a:r>
            <a:r>
              <a:rPr lang="ru-RU" sz="2400" b="1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долларигача</a:t>
            </a:r>
            <a:r>
              <a:rPr lang="ru-RU" sz="2400" b="1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» (до 10 000 долларов США) </a:t>
            </a:r>
            <a:r>
              <a:rPr lang="ru-RU" sz="24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установлена ставка в размере 1 БРВ;</a:t>
            </a:r>
          </a:p>
          <a:p>
            <a:pPr marL="131445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 следующем диапазоне </a:t>
            </a:r>
            <a:r>
              <a:rPr lang="ru-RU" sz="2400" b="1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«10000 дан 20000 АКШ </a:t>
            </a:r>
            <a:r>
              <a:rPr lang="ru-RU" sz="2400" b="1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долларигача</a:t>
            </a:r>
            <a:r>
              <a:rPr lang="ru-RU" sz="2400" b="1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» (от 10 000 до 20 000 долларов США)</a:t>
            </a:r>
            <a:r>
              <a:rPr lang="ru-RU" sz="24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ставка в размере 1,5 БРВ. При этом за оформление товара, </a:t>
            </a:r>
            <a:r>
              <a:rPr lang="ru-RU" sz="2400" b="1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стоимостью ровно 10 000 долларов США</a:t>
            </a:r>
            <a:r>
              <a:rPr lang="ru-RU" sz="24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будет взиматься сбор в размере 1,5 БРВ.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49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cap="all" dirty="0">
                <a:solidFill>
                  <a:srgbClr val="0070C0"/>
                </a:solidFill>
                <a:effectLst/>
              </a:rPr>
              <a:t>ПОСТАНОВЛЕНИЕ КАБИНЕТА МИНИСТРОВ РЕСПУБЛИКИ УЗБЕКИСТАН</a:t>
            </a:r>
            <a:br>
              <a:rPr lang="ru-RU" sz="2400" cap="all" dirty="0">
                <a:solidFill>
                  <a:srgbClr val="0070C0"/>
                </a:solidFill>
                <a:effectLst/>
              </a:rPr>
            </a:br>
            <a:r>
              <a:rPr lang="ru-RU" sz="2400" b="1" cap="all" dirty="0">
                <a:solidFill>
                  <a:srgbClr val="0070C0"/>
                </a:solidFill>
                <a:effectLst/>
              </a:rPr>
              <a:t>ОБ УТВЕРЖДЕНИИ ПОЛОЖЕНИЯ О ПОРЯДКЕ ПРОВЕДЕНИЯ ТАМОЖЕННОГО АУДИТА</a:t>
            </a:r>
            <a:br>
              <a:rPr lang="ru-RU" sz="2400" b="1" cap="all" dirty="0">
                <a:solidFill>
                  <a:srgbClr val="0070C0"/>
                </a:solidFill>
                <a:effectLst/>
              </a:rPr>
            </a:br>
            <a:r>
              <a:rPr lang="ru-RU" sz="1800" b="1" cap="all" dirty="0">
                <a:solidFill>
                  <a:srgbClr val="0070C0"/>
                </a:solidFill>
                <a:effectLst/>
              </a:rPr>
              <a:t>№ 101 от 25 февраля 2021 г.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9073" y="1628800"/>
            <a:ext cx="10037568" cy="4680520"/>
          </a:xfrm>
        </p:spPr>
        <p:txBody>
          <a:bodyPr>
            <a:normAutofit/>
          </a:bodyPr>
          <a:lstStyle/>
          <a:p>
            <a:r>
              <a:rPr lang="ru-RU" dirty="0"/>
              <a:t>Вступает в силу с 1 мая 2021 года.</a:t>
            </a:r>
          </a:p>
          <a:p>
            <a:r>
              <a:rPr lang="ru-RU" b="1" dirty="0"/>
              <a:t>Таможенный аудит </a:t>
            </a:r>
            <a:r>
              <a:rPr lang="ru-RU" dirty="0"/>
              <a:t>- форма таможенного контроля, основанная на изучении и проверке соблюдения таможенного законодательства после выпуска товаров путем сопоставления документов, представленных уполномоченными лицами в процессе таможенного оформления, с информацией, отраженной в документах связанных с финансово-хозяйственной деятельностью;</a:t>
            </a:r>
          </a:p>
        </p:txBody>
      </p:sp>
    </p:spTree>
    <p:extLst>
      <p:ext uri="{BB962C8B-B14F-4D97-AF65-F5344CB8AC3E}">
        <p14:creationId xmlns:p14="http://schemas.microsoft.com/office/powerpoint/2010/main" val="32600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Виды таможенного аудита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Камеральный таможенный аудит – осуществление таможенного аудита без посещения места работы и (или) территории, на которой уполномоченное лицо осуществляет свою деятельность;</a:t>
            </a:r>
          </a:p>
          <a:p>
            <a:r>
              <a:rPr lang="ru-RU" dirty="0"/>
              <a:t>Выездной таможенный аудит – осуществление таможенного аудита по месту работы и (или) на территории, на которой уполномоченное лицо осуществляет свою деятельность или по месту нахождения товаров.</a:t>
            </a:r>
          </a:p>
        </p:txBody>
      </p:sp>
    </p:spTree>
    <p:extLst>
      <p:ext uri="{BB962C8B-B14F-4D97-AF65-F5344CB8AC3E}">
        <p14:creationId xmlns:p14="http://schemas.microsoft.com/office/powerpoint/2010/main" val="228140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blaka-skvoz-listya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oblaka-skvoz-listya</Template>
  <TotalTime>5355</TotalTime>
  <Words>4307</Words>
  <Application>Microsoft Office PowerPoint</Application>
  <PresentationFormat>Широкоэкранный</PresentationFormat>
  <Paragraphs>288</Paragraphs>
  <Slides>37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Times New Roman</vt:lpstr>
      <vt:lpstr>Wingdings</vt:lpstr>
      <vt:lpstr>oblaka-skvoz-listya</vt:lpstr>
      <vt:lpstr>Новое в таможенном законодательстве</vt:lpstr>
      <vt:lpstr>Закон Республики Узбекистан О присоединении Республики Узбекистан к Международной конвенции об упрощении и гармонизации таможенных процедур (Киото, 18 мая 1973 года, с изменениями от 26 июня 1999 года) </vt:lpstr>
      <vt:lpstr>ПОСТАНОВЛЕНИЕ ЗАКОНОДАТЕЛЬНОЙ ПАЛАТЫ ОЛИЙ МАЖЛИСА РЕСПУБЛИКИ УЗБЕКИСТАН </vt:lpstr>
      <vt:lpstr>С 1 января 2021 года - Новые акцизы</vt:lpstr>
      <vt:lpstr>С 1 января 2021 года - Новые акцизы, отмены и продления льгот</vt:lpstr>
      <vt:lpstr>С 1 января 2021 года - Новые сборы</vt:lpstr>
      <vt:lpstr>С 1 января 2021 года - Новые сборы</vt:lpstr>
      <vt:lpstr>ПОСТАНОВЛЕНИЕ КАБИНЕТА МИНИСТРОВ РЕСПУБЛИКИ УЗБЕКИСТАН ОБ УТВЕРЖДЕНИИ ПОЛОЖЕНИЯ О ПОРЯДКЕ ПРОВЕДЕНИЯ ТАМОЖЕННОГО АУДИТА № 101 от 25 февраля 2021 г.</vt:lpstr>
      <vt:lpstr>Виды таможенного аудита</vt:lpstr>
      <vt:lpstr>Уполномоченное лицо</vt:lpstr>
      <vt:lpstr>Таможенный аудит проводится в отношении следующих уполномоченных лиц</vt:lpstr>
      <vt:lpstr>В течении какого времени может быть осуществлен таможенный аудит?</vt:lpstr>
      <vt:lpstr>Длительность проведения таможенного аудита</vt:lpstr>
      <vt:lpstr>Основания для продления срока проведения таможенного аудита</vt:lpstr>
      <vt:lpstr>Интересные моменты</vt:lpstr>
      <vt:lpstr>Презентация PowerPoint</vt:lpstr>
      <vt:lpstr>Презентация PowerPoint</vt:lpstr>
      <vt:lpstr>ПОСТАНОВЛЕНИЕ КАБИНЕТА МИНИСТРОВ РЕСПУБЛИКИ УЗБЕКИСТАН ОБ УПРОЩЕНИИ ПОРЯДКА ПЕРЕВОЗКИ НА ТЕРРИТОРИИ РЕСПУБЛИКИ УЗБЕКИСТАН ВНЕШНЕТОРГОВЫХ ГРУЗОВ ПОД ТАМОЖЕННЫМ КОНТРОЛЕМ, А ТАКЖЕ ДАЛЬНЕЙШЕЙ ПОДДЕРЖКИ УЧАСТНИКОВ ВНЕШНЕЭКОНОМИЧЕСКОЙ ДЕЯТЕЛЬНОСТИ № 800 от 22 декабря 2020 г.  </vt:lpstr>
      <vt:lpstr>ПРИЛОЖЕНИЕ N 1 к Постановлению КМ РУз от 22.12.2020 г. N 800</vt:lpstr>
      <vt:lpstr>ПРИЛОЖЕНИЕ N 2 к Постановлению КМ РУз от 22.12.2020 г. N 800</vt:lpstr>
      <vt:lpstr>Оформление ГТД без участия сотрудника таможенного органа и наложение пломб</vt:lpstr>
      <vt:lpstr>Новый перечень ВЧ РУ</vt:lpstr>
      <vt:lpstr>Цифровая маркировка</vt:lpstr>
      <vt:lpstr>Презентация PowerPoint</vt:lpstr>
      <vt:lpstr>ПОСТАНОВЛЕНИЕ КАБИНЕТА МИНИСТРОВ РЕСПУБЛИКИ УЗБЕКИСТАН ОБ УТВЕРЖДЕНИИ ПЕРЕЧНЕЙ ОБЪЕКТОВ ОЦЕНКИ СООТВЕТСТВИЯ В РЕСПУБЛИКЕ УЗБЕКИСТАН, СООТВЕТСТВИЕ КОТОРЫХ ПОДЛЕЖИТ ПОДТВЕРЖДЕНИЮ № 43 от 30 января 2021 г. (вступает в силу с 1 мая 2021 года)</vt:lpstr>
      <vt:lpstr>Продукция и отходы, подлежащие экологической сертификации. Перечень А</vt:lpstr>
      <vt:lpstr>Перечень А дополнено:</vt:lpstr>
      <vt:lpstr>Отходы, подлежащие экологической сертификации. Перечень Б</vt:lpstr>
      <vt:lpstr>ПЕРЕЧЕНЬ В. Опасные химические вещества и прекурсоры, подлежащие экологической сертификации в соответствии с Конвенцией ООН по борьбе против незаконного оборота наркотических средств и психотропных веществ </vt:lpstr>
      <vt:lpstr>ПЕРЕЧЕНЬ Г. потенциально токсичные химические вещества, запрещенные или строго ограниченные в международной торговле Программой ООН по окружающей среде (ЮНЕП) и Продовольственной и сельскохозяйственной организацией ООН (ФАО) </vt:lpstr>
      <vt:lpstr>Перечень продукции, подлежащей санитарно-эпидемиологическому заключению</vt:lpstr>
      <vt:lpstr>Карантин растений</vt:lpstr>
      <vt:lpstr>Еще о сертификации</vt:lpstr>
      <vt:lpstr>Еще льготы</vt:lpstr>
      <vt:lpstr>Еще льготы</vt:lpstr>
      <vt:lpstr>Еще НПА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семинара по проектам ЮНИСЕФ и обучению сотрудников министерства Здравоохранения основам таможенного законодательства, логистика. 11-15 июня 2018 г.</dc:title>
  <dc:creator>USB</dc:creator>
  <cp:lastModifiedBy>User</cp:lastModifiedBy>
  <cp:revision>414</cp:revision>
  <dcterms:created xsi:type="dcterms:W3CDTF">2018-06-08T13:58:46Z</dcterms:created>
  <dcterms:modified xsi:type="dcterms:W3CDTF">2021-03-26T16:06:33Z</dcterms:modified>
</cp:coreProperties>
</file>