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307" r:id="rId3"/>
    <p:sldId id="308" r:id="rId4"/>
    <p:sldId id="309" r:id="rId5"/>
    <p:sldId id="285"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E2FE6-4CA0-4AC2-90CB-D8D8E72DD1DF}" type="datetimeFigureOut">
              <a:rPr lang="ru-RU" smtClean="0"/>
              <a:t>26.03.2021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5BDE2-BD6F-46FF-843E-E7B72ED9489E}" type="slidenum">
              <a:rPr lang="ru-RU" smtClean="0"/>
              <a:t>‹#›</a:t>
            </a:fld>
            <a:endParaRPr lang="ru-RU"/>
          </a:p>
        </p:txBody>
      </p:sp>
    </p:spTree>
    <p:extLst>
      <p:ext uri="{BB962C8B-B14F-4D97-AF65-F5344CB8AC3E}">
        <p14:creationId xmlns:p14="http://schemas.microsoft.com/office/powerpoint/2010/main" val="199998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412F159-ACEA-4FA3-97CF-B1D04F21E3D3}" type="slidenum">
              <a:rPr lang="ru-RU" smtClean="0"/>
              <a:pPr/>
              <a:t>5</a:t>
            </a:fld>
            <a:endParaRPr lang="ru-RU" dirty="0"/>
          </a:p>
        </p:txBody>
      </p:sp>
    </p:spTree>
    <p:extLst>
      <p:ext uri="{BB962C8B-B14F-4D97-AF65-F5344CB8AC3E}">
        <p14:creationId xmlns:p14="http://schemas.microsoft.com/office/powerpoint/2010/main" val="353581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CA800B9-7CCE-4FE9-8DE4-522290097DB4}" type="datetimeFigureOut">
              <a:rPr lang="ru-RU" smtClean="0"/>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21760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A800B9-7CCE-4FE9-8DE4-522290097DB4}" type="datetimeFigureOut">
              <a:rPr lang="ru-RU" smtClean="0"/>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315193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A800B9-7CCE-4FE9-8DE4-522290097DB4}" type="datetimeFigureOut">
              <a:rPr lang="ru-RU" smtClean="0"/>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195992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A800B9-7CCE-4FE9-8DE4-522290097DB4}" type="datetimeFigureOut">
              <a:rPr lang="ru-RU" smtClean="0"/>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240546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CA800B9-7CCE-4FE9-8DE4-522290097DB4}" type="datetimeFigureOut">
              <a:rPr lang="ru-RU" smtClean="0"/>
              <a:t>26.03.2021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140522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CA800B9-7CCE-4FE9-8DE4-522290097DB4}" type="datetimeFigureOut">
              <a:rPr lang="ru-RU" smtClean="0"/>
              <a:t>26.03.2021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263391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A800B9-7CCE-4FE9-8DE4-522290097DB4}" type="datetimeFigureOut">
              <a:rPr lang="ru-RU" smtClean="0"/>
              <a:t>26.03.2021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80271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CA800B9-7CCE-4FE9-8DE4-522290097DB4}" type="datetimeFigureOut">
              <a:rPr lang="ru-RU" smtClean="0"/>
              <a:t>26.03.2021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1108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A800B9-7CCE-4FE9-8DE4-522290097DB4}" type="datetimeFigureOut">
              <a:rPr lang="ru-RU" smtClean="0"/>
              <a:t>26.03.2021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256899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CA800B9-7CCE-4FE9-8DE4-522290097DB4}" type="datetimeFigureOut">
              <a:rPr lang="ru-RU" smtClean="0"/>
              <a:t>26.03.2021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115853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CA800B9-7CCE-4FE9-8DE4-522290097DB4}" type="datetimeFigureOut">
              <a:rPr lang="ru-RU" smtClean="0"/>
              <a:t>26.03.2021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4EE22-059A-4D95-82FD-FF54D3C20E40}" type="slidenum">
              <a:rPr lang="ru-RU" smtClean="0"/>
              <a:t>‹#›</a:t>
            </a:fld>
            <a:endParaRPr lang="ru-RU"/>
          </a:p>
        </p:txBody>
      </p:sp>
    </p:spTree>
    <p:extLst>
      <p:ext uri="{BB962C8B-B14F-4D97-AF65-F5344CB8AC3E}">
        <p14:creationId xmlns:p14="http://schemas.microsoft.com/office/powerpoint/2010/main" val="410167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800B9-7CCE-4FE9-8DE4-522290097DB4}" type="datetimeFigureOut">
              <a:rPr lang="ru-RU" smtClean="0"/>
              <a:t>26.03.2021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4EE22-059A-4D95-82FD-FF54D3C20E40}" type="slidenum">
              <a:rPr lang="ru-RU" smtClean="0"/>
              <a:t>‹#›</a:t>
            </a:fld>
            <a:endParaRPr lang="ru-RU"/>
          </a:p>
        </p:txBody>
      </p:sp>
    </p:spTree>
    <p:extLst>
      <p:ext uri="{BB962C8B-B14F-4D97-AF65-F5344CB8AC3E}">
        <p14:creationId xmlns:p14="http://schemas.microsoft.com/office/powerpoint/2010/main" val="151868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Рисунок 46"/>
          <p:cNvPicPr>
            <a:picLocks noChangeAspect="1"/>
          </p:cNvPicPr>
          <p:nvPr/>
        </p:nvPicPr>
        <p:blipFill rotWithShape="1">
          <a:blip r:embed="rId2" cstate="print">
            <a:extLst>
              <a:ext uri="{28A0092B-C50C-407E-A947-70E740481C1C}">
                <a14:useLocalDpi xmlns:a14="http://schemas.microsoft.com/office/drawing/2010/main" val="0"/>
              </a:ext>
            </a:extLst>
          </a:blip>
          <a:srcRect r="30749" b="37317"/>
          <a:stretch/>
        </p:blipFill>
        <p:spPr>
          <a:xfrm>
            <a:off x="0" y="0"/>
            <a:ext cx="12184390" cy="6846102"/>
          </a:xfrm>
          <a:prstGeom prst="rect">
            <a:avLst/>
          </a:prstGeom>
        </p:spPr>
      </p:pic>
      <p:sp>
        <p:nvSpPr>
          <p:cNvPr id="54" name="Заголовок 53"/>
          <p:cNvSpPr>
            <a:spLocks noGrp="1"/>
          </p:cNvSpPr>
          <p:nvPr>
            <p:ph type="ctrTitle"/>
          </p:nvPr>
        </p:nvSpPr>
        <p:spPr>
          <a:xfrm>
            <a:off x="985373" y="1159035"/>
            <a:ext cx="10162309" cy="3634907"/>
          </a:xfrm>
        </p:spPr>
        <p:txBody>
          <a:bodyPr>
            <a:noAutofit/>
          </a:bodyPr>
          <a:lstStyle/>
          <a:p>
            <a:r>
              <a:rPr lang="uz-Cyrl-UZ" sz="3000" b="1" dirty="0" smtClean="0">
                <a:solidFill>
                  <a:srgbClr val="002060"/>
                </a:solidFill>
                <a:latin typeface="Times New Roman" panose="02020603050405020304" pitchFamily="18" charset="0"/>
                <a:cs typeface="Times New Roman" panose="02020603050405020304" pitchFamily="18" charset="0"/>
              </a:rPr>
              <a:t>Божхона расмийлаштируви жараёнида божхона юк декларацияларида йўл қўйилаётган </a:t>
            </a:r>
            <a:br>
              <a:rPr lang="uz-Cyrl-UZ" sz="3000" b="1" dirty="0" smtClean="0">
                <a:solidFill>
                  <a:srgbClr val="002060"/>
                </a:solidFill>
                <a:latin typeface="Times New Roman" panose="02020603050405020304" pitchFamily="18" charset="0"/>
                <a:cs typeface="Times New Roman" panose="02020603050405020304" pitchFamily="18" charset="0"/>
              </a:rPr>
            </a:br>
            <a:r>
              <a:rPr lang="uz-Cyrl-UZ" sz="3000" b="1" dirty="0" smtClean="0">
                <a:solidFill>
                  <a:srgbClr val="002060"/>
                </a:solidFill>
                <a:latin typeface="Times New Roman" panose="02020603050405020304" pitchFamily="18" charset="0"/>
                <a:cs typeface="Times New Roman" panose="02020603050405020304" pitchFamily="18" charset="0"/>
              </a:rPr>
              <a:t>хато ва камчиликлар.</a:t>
            </a:r>
            <a:br>
              <a:rPr lang="uz-Cyrl-UZ" sz="3000" b="1" dirty="0" smtClean="0">
                <a:solidFill>
                  <a:srgbClr val="002060"/>
                </a:solidFill>
                <a:latin typeface="Times New Roman" panose="02020603050405020304" pitchFamily="18" charset="0"/>
                <a:cs typeface="Times New Roman" panose="02020603050405020304" pitchFamily="18" charset="0"/>
              </a:rPr>
            </a:br>
            <a:r>
              <a:rPr lang="uz-Cyrl-UZ" sz="3000" b="1" smtClean="0">
                <a:solidFill>
                  <a:srgbClr val="002060"/>
                </a:solidFill>
                <a:latin typeface="Times New Roman" panose="02020603050405020304" pitchFamily="18" charset="0"/>
                <a:cs typeface="Times New Roman" panose="02020603050405020304" pitchFamily="18" charset="0"/>
              </a:rPr>
              <a:t/>
            </a:r>
            <a:br>
              <a:rPr lang="uz-Cyrl-UZ" sz="3000" b="1" smtClean="0">
                <a:solidFill>
                  <a:srgbClr val="002060"/>
                </a:solidFill>
                <a:latin typeface="Times New Roman" panose="02020603050405020304" pitchFamily="18" charset="0"/>
                <a:cs typeface="Times New Roman" panose="02020603050405020304" pitchFamily="18" charset="0"/>
              </a:rPr>
            </a:br>
            <a:endParaRPr lang="ru-RU" sz="3000" dirty="0">
              <a:solidFill>
                <a:srgbClr val="002060"/>
              </a:solidFill>
              <a:latin typeface="Times New Roman" panose="02020603050405020304" pitchFamily="18" charset="0"/>
              <a:cs typeface="Times New Roman" panose="02020603050405020304" pitchFamily="18" charset="0"/>
            </a:endParaRPr>
          </a:p>
        </p:txBody>
      </p:sp>
      <p:pic>
        <p:nvPicPr>
          <p:cNvPr id="58" name="Рисунок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0" y="76509"/>
            <a:ext cx="907273" cy="905473"/>
          </a:xfrm>
          <a:prstGeom prst="rect">
            <a:avLst/>
          </a:prstGeom>
        </p:spPr>
      </p:pic>
    </p:spTree>
    <p:extLst>
      <p:ext uri="{BB962C8B-B14F-4D97-AF65-F5344CB8AC3E}">
        <p14:creationId xmlns:p14="http://schemas.microsoft.com/office/powerpoint/2010/main" val="30943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Рисунок 46"/>
          <p:cNvPicPr>
            <a:picLocks noChangeAspect="1"/>
          </p:cNvPicPr>
          <p:nvPr/>
        </p:nvPicPr>
        <p:blipFill rotWithShape="1">
          <a:blip r:embed="rId2" cstate="print">
            <a:extLst>
              <a:ext uri="{28A0092B-C50C-407E-A947-70E740481C1C}">
                <a14:useLocalDpi xmlns:a14="http://schemas.microsoft.com/office/drawing/2010/main" val="0"/>
              </a:ext>
            </a:extLst>
          </a:blip>
          <a:srcRect r="30749" b="37317"/>
          <a:stretch/>
        </p:blipFill>
        <p:spPr>
          <a:xfrm>
            <a:off x="0" y="0"/>
            <a:ext cx="12184390" cy="6846102"/>
          </a:xfrm>
          <a:prstGeom prst="rect">
            <a:avLst/>
          </a:prstGeom>
        </p:spPr>
      </p:pic>
      <p:pic>
        <p:nvPicPr>
          <p:cNvPr id="58" name="Рисунок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0" y="76509"/>
            <a:ext cx="907273" cy="905473"/>
          </a:xfrm>
          <a:prstGeom prst="rect">
            <a:avLst/>
          </a:prstGeom>
        </p:spPr>
      </p:pic>
      <p:sp>
        <p:nvSpPr>
          <p:cNvPr id="5" name="Заголовок 53"/>
          <p:cNvSpPr txBox="1">
            <a:spLocks/>
          </p:cNvSpPr>
          <p:nvPr/>
        </p:nvSpPr>
        <p:spPr>
          <a:xfrm>
            <a:off x="898076" y="1233997"/>
            <a:ext cx="10162309" cy="50247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66700" algn="just"/>
            <a:r>
              <a:rPr lang="uz-Cyrl-UZ" sz="2400" dirty="0" smtClean="0">
                <a:solidFill>
                  <a:srgbClr val="002060"/>
                </a:solidFill>
                <a:latin typeface="Times New Roman" pitchFamily="18" charset="0"/>
                <a:cs typeface="Times New Roman" pitchFamily="18" charset="0"/>
              </a:rPr>
              <a:t>Маълумки, </a:t>
            </a:r>
            <a:r>
              <a:rPr lang="uz-Cyrl-UZ" sz="2400" dirty="0">
                <a:solidFill>
                  <a:srgbClr val="002060"/>
                </a:solidFill>
                <a:latin typeface="Times New Roman" pitchFamily="18" charset="0"/>
                <a:cs typeface="Times New Roman" pitchFamily="18" charset="0"/>
              </a:rPr>
              <a:t>Ўзбекистон Республикаси Президентининг “Ўзбекистон Республикаси Давлат божхона хизмати органлари фаолиятини тубдан такомиллаштириш чора-тадбирлари тўғрисида” 2018 йил 12 апрелдаги </a:t>
            </a:r>
            <a:r>
              <a:rPr lang="uz-Cyrl-UZ" sz="2400" dirty="0" smtClean="0">
                <a:solidFill>
                  <a:srgbClr val="002060"/>
                </a:solidFill>
                <a:latin typeface="Times New Roman" pitchFamily="18" charset="0"/>
                <a:cs typeface="Times New Roman" pitchFamily="18" charset="0"/>
              </a:rPr>
              <a:t>     ПФ-5414-сон </a:t>
            </a:r>
            <a:r>
              <a:rPr lang="uz-Cyrl-UZ" sz="2400" dirty="0">
                <a:solidFill>
                  <a:srgbClr val="002060"/>
                </a:solidFill>
                <a:latin typeface="Times New Roman" pitchFamily="18" charset="0"/>
                <a:cs typeface="Times New Roman" pitchFamily="18" charset="0"/>
              </a:rPr>
              <a:t>Фармонига мувофиқ, товарларнинг ташқи савдоси бўйича божхона статистикасини юритиш, уларни шакллантиришнинг барча босқичларида ҳаққонийлигини таъминлаш бўйича чора-тадбирларни амалга ошириш божхона органларининг асосий вазифаларидан бири этиб белгиланган</a:t>
            </a:r>
            <a:r>
              <a:rPr lang="uz-Cyrl-UZ" sz="2400" dirty="0" smtClean="0">
                <a:solidFill>
                  <a:srgbClr val="002060"/>
                </a:solidFill>
                <a:latin typeface="Times New Roman" pitchFamily="18" charset="0"/>
                <a:cs typeface="Times New Roman" pitchFamily="18" charset="0"/>
              </a:rPr>
              <a:t>.</a:t>
            </a:r>
          </a:p>
          <a:p>
            <a:pPr indent="266700" algn="just"/>
            <a:endParaRPr lang="uz-Cyrl-UZ" sz="2400" dirty="0">
              <a:solidFill>
                <a:srgbClr val="002060"/>
              </a:solidFill>
              <a:latin typeface="Times New Roman" pitchFamily="18" charset="0"/>
              <a:cs typeface="Times New Roman" pitchFamily="18" charset="0"/>
            </a:endParaRPr>
          </a:p>
          <a:p>
            <a:pPr indent="266700" algn="just"/>
            <a:r>
              <a:rPr lang="uz-Cyrl-UZ" sz="2400" dirty="0">
                <a:solidFill>
                  <a:srgbClr val="002060"/>
                </a:solidFill>
                <a:latin typeface="Times New Roman" pitchFamily="18" charset="0"/>
                <a:cs typeface="Times New Roman" pitchFamily="18" charset="0"/>
              </a:rPr>
              <a:t>Мазкур вазифа ижросини таъминлашда БЮД графаларидаги маълумотларни тўғрилиги муҳим аҳамиятга эга. Шу сабабли, Ташқи савдо операциялари мониторинги ва божхона статистикаси бошқармаси томонидан ТИФ божхона постларида расмийлаштирилган БЮДлардаги маълумотларни хаққонийлигини таъминлаш бўйича тегишли чоралар кўриб келинмоқда.</a:t>
            </a:r>
            <a:endParaRPr lang="ru-RU"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78476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Рисунок 46"/>
          <p:cNvPicPr>
            <a:picLocks noChangeAspect="1"/>
          </p:cNvPicPr>
          <p:nvPr/>
        </p:nvPicPr>
        <p:blipFill rotWithShape="1">
          <a:blip r:embed="rId2" cstate="print">
            <a:extLst>
              <a:ext uri="{28A0092B-C50C-407E-A947-70E740481C1C}">
                <a14:useLocalDpi xmlns:a14="http://schemas.microsoft.com/office/drawing/2010/main" val="0"/>
              </a:ext>
            </a:extLst>
          </a:blip>
          <a:srcRect r="30749" b="37317"/>
          <a:stretch/>
        </p:blipFill>
        <p:spPr>
          <a:xfrm>
            <a:off x="0" y="0"/>
            <a:ext cx="12184390" cy="6846102"/>
          </a:xfrm>
          <a:prstGeom prst="rect">
            <a:avLst/>
          </a:prstGeom>
        </p:spPr>
      </p:pic>
      <p:sp>
        <p:nvSpPr>
          <p:cNvPr id="54" name="Заголовок 53"/>
          <p:cNvSpPr>
            <a:spLocks noGrp="1"/>
          </p:cNvSpPr>
          <p:nvPr>
            <p:ph type="ctrTitle"/>
          </p:nvPr>
        </p:nvSpPr>
        <p:spPr>
          <a:xfrm>
            <a:off x="985373" y="488273"/>
            <a:ext cx="10162309" cy="1491448"/>
          </a:xfrm>
        </p:spPr>
        <p:txBody>
          <a:bodyPr>
            <a:noAutofit/>
          </a:bodyPr>
          <a:lstStyle/>
          <a:p>
            <a:r>
              <a:rPr lang="uz-Cyrl-UZ" sz="2000" b="1" dirty="0" smtClean="0">
                <a:solidFill>
                  <a:srgbClr val="002060"/>
                </a:solidFill>
                <a:latin typeface="Times New Roman" panose="02020603050405020304" pitchFamily="18" charset="0"/>
                <a:cs typeface="Times New Roman" panose="02020603050405020304" pitchFamily="18" charset="0"/>
              </a:rPr>
              <a:t>Божхона юк декларациясини божхона органига тақдим этишда</a:t>
            </a:r>
            <a:br>
              <a:rPr lang="uz-Cyrl-UZ" sz="2000" b="1" dirty="0" smtClean="0">
                <a:solidFill>
                  <a:srgbClr val="002060"/>
                </a:solidFill>
                <a:latin typeface="Times New Roman" panose="02020603050405020304" pitchFamily="18" charset="0"/>
                <a:cs typeface="Times New Roman" panose="02020603050405020304" pitchFamily="18" charset="0"/>
              </a:rPr>
            </a:br>
            <a:r>
              <a:rPr lang="uz-Cyrl-UZ" sz="2000" b="1" dirty="0" smtClean="0">
                <a:solidFill>
                  <a:srgbClr val="002060"/>
                </a:solidFill>
                <a:latin typeface="Times New Roman" panose="02020603050405020304" pitchFamily="18" charset="0"/>
                <a:cs typeface="Times New Roman" panose="02020603050405020304" pitchFamily="18" charset="0"/>
              </a:rPr>
              <a:t> йўл қўйилаётган хато ва камчиликлар</a:t>
            </a:r>
            <a:br>
              <a:rPr lang="uz-Cyrl-UZ" sz="2000" b="1" dirty="0" smtClean="0">
                <a:solidFill>
                  <a:srgbClr val="002060"/>
                </a:solidFill>
                <a:latin typeface="Times New Roman" panose="02020603050405020304" pitchFamily="18" charset="0"/>
                <a:cs typeface="Times New Roman" panose="02020603050405020304" pitchFamily="18" charset="0"/>
              </a:rPr>
            </a:br>
            <a:r>
              <a:rPr lang="uz-Cyrl-UZ" sz="2000" b="1" dirty="0" smtClean="0">
                <a:solidFill>
                  <a:srgbClr val="002060"/>
                </a:solidFill>
                <a:latin typeface="Times New Roman" panose="02020603050405020304" pitchFamily="18" charset="0"/>
                <a:cs typeface="Times New Roman" panose="02020603050405020304" pitchFamily="18" charset="0"/>
              </a:rPr>
              <a:t/>
            </a:r>
            <a:br>
              <a:rPr lang="uz-Cyrl-UZ" sz="2000" b="1" dirty="0" smtClean="0">
                <a:solidFill>
                  <a:srgbClr val="002060"/>
                </a:solidFill>
                <a:latin typeface="Times New Roman" panose="02020603050405020304" pitchFamily="18" charset="0"/>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58" name="Рисунок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0" y="76509"/>
            <a:ext cx="907273" cy="905473"/>
          </a:xfrm>
          <a:prstGeom prst="rect">
            <a:avLst/>
          </a:prstGeom>
        </p:spPr>
      </p:pic>
      <p:sp>
        <p:nvSpPr>
          <p:cNvPr id="5" name="Заголовок 53"/>
          <p:cNvSpPr txBox="1">
            <a:spLocks/>
          </p:cNvSpPr>
          <p:nvPr/>
        </p:nvSpPr>
        <p:spPr>
          <a:xfrm>
            <a:off x="898076" y="1642369"/>
            <a:ext cx="10162309" cy="47051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66700" algn="just">
              <a:lnSpc>
                <a:spcPct val="110000"/>
              </a:lnSpc>
            </a:pPr>
            <a:r>
              <a:rPr lang="uz-Cyrl-UZ" sz="2000" dirty="0">
                <a:solidFill>
                  <a:srgbClr val="002060"/>
                </a:solidFill>
                <a:latin typeface="Times New Roman" pitchFamily="18" charset="0"/>
                <a:cs typeface="Times New Roman" pitchFamily="18" charset="0"/>
              </a:rPr>
              <a:t>Божхона юк декларацияларидаги хато ва камчиликларни келгусида олдини олиш мақсадида, декларациялардаги хатоликларни божхона расмийлаштирувига қадар аниқловчи ва декларацияларни нотўғри рўйхатга олинишини олдини олувчи бошқарма томонидан ишлаб чиқилган мантиқий назорат шартлари натижасида: </a:t>
            </a:r>
          </a:p>
          <a:p>
            <a:pPr indent="266700" algn="just">
              <a:lnSpc>
                <a:spcPct val="110000"/>
              </a:lnSpc>
            </a:pPr>
            <a:r>
              <a:rPr lang="uz-Cyrl-UZ" sz="2000" dirty="0">
                <a:solidFill>
                  <a:srgbClr val="002060"/>
                </a:solidFill>
                <a:latin typeface="Times New Roman" pitchFamily="18" charset="0"/>
                <a:cs typeface="Times New Roman" pitchFamily="18" charset="0"/>
              </a:rPr>
              <a:t>– божхона органларига тақдим этилган БЮДлардаги хатоликлар, тизим томонидан декларация рўйхатга олингунга қадар  аниқланиб, декларацияловчи шахсларга батафсил хабарномалар юборилди </a:t>
            </a:r>
            <a:r>
              <a:rPr lang="uz-Cyrl-UZ" sz="2000" dirty="0" smtClean="0">
                <a:solidFill>
                  <a:srgbClr val="002060"/>
                </a:solidFill>
                <a:latin typeface="Times New Roman" pitchFamily="18" charset="0"/>
                <a:cs typeface="Times New Roman" pitchFamily="18" charset="0"/>
              </a:rPr>
              <a:t>ва </a:t>
            </a:r>
            <a:r>
              <a:rPr lang="uz-Cyrl-UZ" sz="2000" b="1" dirty="0" smtClean="0">
                <a:solidFill>
                  <a:srgbClr val="002060"/>
                </a:solidFill>
                <a:latin typeface="Times New Roman" pitchFamily="18" charset="0"/>
                <a:cs typeface="Times New Roman" pitchFamily="18" charset="0"/>
              </a:rPr>
              <a:t>5 288 </a:t>
            </a:r>
            <a:r>
              <a:rPr lang="uz-Cyrl-UZ" sz="2000" dirty="0" smtClean="0">
                <a:solidFill>
                  <a:srgbClr val="002060"/>
                </a:solidFill>
                <a:latin typeface="Times New Roman" pitchFamily="18" charset="0"/>
                <a:cs typeface="Times New Roman" pitchFamily="18" charset="0"/>
              </a:rPr>
              <a:t>та БЮД ва БДТларда </a:t>
            </a:r>
            <a:r>
              <a:rPr lang="uz-Cyrl-UZ" sz="2000" dirty="0">
                <a:solidFill>
                  <a:srgbClr val="002060"/>
                </a:solidFill>
                <a:latin typeface="Times New Roman" pitchFamily="18" charset="0"/>
                <a:cs typeface="Times New Roman" pitchFamily="18" charset="0"/>
              </a:rPr>
              <a:t>юзага келиши мумкин бўлган </a:t>
            </a:r>
            <a:r>
              <a:rPr lang="uz-Cyrl-UZ" sz="2000" dirty="0" smtClean="0">
                <a:solidFill>
                  <a:srgbClr val="002060"/>
                </a:solidFill>
                <a:latin typeface="Times New Roman" pitchFamily="18" charset="0"/>
                <a:cs typeface="Times New Roman" pitchFamily="18" charset="0"/>
              </a:rPr>
              <a:t>хатоликларнинг </a:t>
            </a:r>
            <a:r>
              <a:rPr lang="uz-Cyrl-UZ" sz="2000" dirty="0">
                <a:solidFill>
                  <a:srgbClr val="002060"/>
                </a:solidFill>
                <a:latin typeface="Times New Roman" pitchFamily="18" charset="0"/>
                <a:cs typeface="Times New Roman" pitchFamily="18" charset="0"/>
              </a:rPr>
              <a:t>олди </a:t>
            </a:r>
            <a:r>
              <a:rPr lang="uz-Cyrl-UZ" sz="2000" dirty="0" smtClean="0">
                <a:solidFill>
                  <a:srgbClr val="002060"/>
                </a:solidFill>
                <a:latin typeface="Times New Roman" pitchFamily="18" charset="0"/>
                <a:cs typeface="Times New Roman" pitchFamily="18" charset="0"/>
              </a:rPr>
              <a:t>олинди;</a:t>
            </a:r>
            <a:endParaRPr lang="uz-Cyrl-UZ" sz="2000" dirty="0">
              <a:solidFill>
                <a:srgbClr val="002060"/>
              </a:solidFill>
              <a:latin typeface="Times New Roman" pitchFamily="18" charset="0"/>
              <a:cs typeface="Times New Roman" pitchFamily="18" charset="0"/>
            </a:endParaRPr>
          </a:p>
          <a:p>
            <a:pPr indent="266700" algn="just">
              <a:lnSpc>
                <a:spcPct val="110000"/>
              </a:lnSpc>
            </a:pPr>
            <a:r>
              <a:rPr lang="uz-Cyrl-UZ" sz="2000" dirty="0">
                <a:solidFill>
                  <a:srgbClr val="002060"/>
                </a:solidFill>
                <a:latin typeface="Times New Roman" pitchFamily="18" charset="0"/>
                <a:cs typeface="Times New Roman" pitchFamily="18" charset="0"/>
              </a:rPr>
              <a:t>– товарлар бўйича тақдим этилган дастлабки божхона режимларидаги БЮДлар расмийлаштирилмасдан туриб, кейинги божхона режимига тақдим этилган ёки ўзгартириш ва қўшимчалар киритишга рухсат берилмаган </a:t>
            </a:r>
            <a:r>
              <a:rPr lang="uz-Cyrl-UZ" sz="2000" dirty="0" smtClean="0">
                <a:solidFill>
                  <a:srgbClr val="002060"/>
                </a:solidFill>
                <a:latin typeface="Times New Roman" pitchFamily="18" charset="0"/>
                <a:cs typeface="Times New Roman" pitchFamily="18" charset="0"/>
              </a:rPr>
              <a:t>ҳолларда </a:t>
            </a:r>
            <a:r>
              <a:rPr lang="uz-Cyrl-UZ" sz="2000" b="1" dirty="0" smtClean="0">
                <a:solidFill>
                  <a:srgbClr val="002060"/>
                </a:solidFill>
                <a:latin typeface="Times New Roman" pitchFamily="18" charset="0"/>
                <a:cs typeface="Times New Roman" pitchFamily="18" charset="0"/>
              </a:rPr>
              <a:t>882 </a:t>
            </a:r>
            <a:r>
              <a:rPr lang="uz-Cyrl-UZ" sz="2000" dirty="0" smtClean="0">
                <a:solidFill>
                  <a:srgbClr val="002060"/>
                </a:solidFill>
                <a:latin typeface="Times New Roman" pitchFamily="18" charset="0"/>
                <a:cs typeface="Times New Roman" pitchFamily="18" charset="0"/>
              </a:rPr>
              <a:t>та БЮД ва БДТларнинг асоссиз </a:t>
            </a:r>
            <a:r>
              <a:rPr lang="uz-Cyrl-UZ" sz="2000" dirty="0">
                <a:solidFill>
                  <a:srgbClr val="002060"/>
                </a:solidFill>
                <a:latin typeface="Times New Roman" pitchFamily="18" charset="0"/>
                <a:cs typeface="Times New Roman" pitchFamily="18" charset="0"/>
              </a:rPr>
              <a:t>рўйхатга олинишига чек </a:t>
            </a:r>
            <a:r>
              <a:rPr lang="uz-Cyrl-UZ" sz="2000" dirty="0" smtClean="0">
                <a:solidFill>
                  <a:srgbClr val="002060"/>
                </a:solidFill>
                <a:latin typeface="Times New Roman" pitchFamily="18" charset="0"/>
                <a:cs typeface="Times New Roman" pitchFamily="18" charset="0"/>
              </a:rPr>
              <a:t>қўйилди. </a:t>
            </a:r>
            <a:endParaRPr lang="uz-Cyrl-UZ" sz="2000" dirty="0">
              <a:solidFill>
                <a:srgbClr val="002060"/>
              </a:solidFill>
              <a:latin typeface="Times New Roman" pitchFamily="18" charset="0"/>
              <a:cs typeface="Times New Roman" pitchFamily="18" charset="0"/>
            </a:endParaRPr>
          </a:p>
          <a:p>
            <a:pPr indent="266700" algn="just"/>
            <a:endParaRPr lang="uz-Cyrl-UZ"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6146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Рисунок 46"/>
          <p:cNvPicPr>
            <a:picLocks noChangeAspect="1"/>
          </p:cNvPicPr>
          <p:nvPr/>
        </p:nvPicPr>
        <p:blipFill rotWithShape="1">
          <a:blip r:embed="rId2" cstate="print">
            <a:extLst>
              <a:ext uri="{28A0092B-C50C-407E-A947-70E740481C1C}">
                <a14:useLocalDpi xmlns:a14="http://schemas.microsoft.com/office/drawing/2010/main" val="0"/>
              </a:ext>
            </a:extLst>
          </a:blip>
          <a:srcRect r="30749" b="37317"/>
          <a:stretch/>
        </p:blipFill>
        <p:spPr>
          <a:xfrm>
            <a:off x="16439" y="0"/>
            <a:ext cx="12184390" cy="6846102"/>
          </a:xfrm>
          <a:prstGeom prst="rect">
            <a:avLst/>
          </a:prstGeom>
        </p:spPr>
      </p:pic>
      <p:sp>
        <p:nvSpPr>
          <p:cNvPr id="54" name="Заголовок 53"/>
          <p:cNvSpPr>
            <a:spLocks noGrp="1"/>
          </p:cNvSpPr>
          <p:nvPr>
            <p:ph type="ctrTitle"/>
          </p:nvPr>
        </p:nvSpPr>
        <p:spPr>
          <a:xfrm>
            <a:off x="985373" y="488273"/>
            <a:ext cx="10162309" cy="1491448"/>
          </a:xfrm>
        </p:spPr>
        <p:txBody>
          <a:bodyPr>
            <a:noAutofit/>
          </a:bodyPr>
          <a:lstStyle/>
          <a:p>
            <a:r>
              <a:rPr lang="uz-Cyrl-UZ" sz="2000" b="1" dirty="0">
                <a:solidFill>
                  <a:srgbClr val="002060"/>
                </a:solidFill>
                <a:latin typeface="Times New Roman" panose="02020603050405020304" pitchFamily="18" charset="0"/>
                <a:cs typeface="Times New Roman" panose="02020603050405020304" pitchFamily="18" charset="0"/>
              </a:rPr>
              <a:t>Божхона юк декларациясини божхона органига тақдим этишда</a:t>
            </a:r>
            <a:br>
              <a:rPr lang="uz-Cyrl-UZ" sz="2000" b="1" dirty="0">
                <a:solidFill>
                  <a:srgbClr val="002060"/>
                </a:solidFill>
                <a:latin typeface="Times New Roman" panose="02020603050405020304" pitchFamily="18" charset="0"/>
                <a:cs typeface="Times New Roman" panose="02020603050405020304" pitchFamily="18" charset="0"/>
              </a:rPr>
            </a:br>
            <a:r>
              <a:rPr lang="uz-Cyrl-UZ" sz="2000" b="1" dirty="0">
                <a:solidFill>
                  <a:srgbClr val="002060"/>
                </a:solidFill>
                <a:latin typeface="Times New Roman" panose="02020603050405020304" pitchFamily="18" charset="0"/>
                <a:cs typeface="Times New Roman" panose="02020603050405020304" pitchFamily="18" charset="0"/>
              </a:rPr>
              <a:t> йўл қўйилаётган хато ва камчиликлар</a:t>
            </a:r>
            <a:br>
              <a:rPr lang="uz-Cyrl-UZ" sz="2000" b="1" dirty="0">
                <a:solidFill>
                  <a:srgbClr val="002060"/>
                </a:solidFill>
                <a:latin typeface="Times New Roman" panose="02020603050405020304" pitchFamily="18" charset="0"/>
                <a:cs typeface="Times New Roman" panose="02020603050405020304" pitchFamily="18" charset="0"/>
              </a:rPr>
            </a:br>
            <a:r>
              <a:rPr lang="uz-Cyrl-UZ" sz="2000" b="1" dirty="0" smtClean="0">
                <a:solidFill>
                  <a:srgbClr val="002060"/>
                </a:solidFill>
                <a:latin typeface="Times New Roman" panose="02020603050405020304" pitchFamily="18" charset="0"/>
                <a:cs typeface="Times New Roman" panose="02020603050405020304" pitchFamily="18" charset="0"/>
              </a:rPr>
              <a:t/>
            </a:r>
            <a:br>
              <a:rPr lang="uz-Cyrl-UZ" sz="2000" b="1" dirty="0" smtClean="0">
                <a:solidFill>
                  <a:srgbClr val="002060"/>
                </a:solidFill>
                <a:latin typeface="Times New Roman" panose="02020603050405020304" pitchFamily="18" charset="0"/>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58" name="Рисунок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0" y="76509"/>
            <a:ext cx="907273" cy="905473"/>
          </a:xfrm>
          <a:prstGeom prst="rect">
            <a:avLst/>
          </a:prstGeom>
        </p:spPr>
      </p:pic>
      <p:sp>
        <p:nvSpPr>
          <p:cNvPr id="5" name="Заголовок 53"/>
          <p:cNvSpPr txBox="1">
            <a:spLocks/>
          </p:cNvSpPr>
          <p:nvPr/>
        </p:nvSpPr>
        <p:spPr>
          <a:xfrm>
            <a:off x="898076" y="1642369"/>
            <a:ext cx="10162309" cy="49714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66700" algn="just"/>
            <a:r>
              <a:rPr lang="uz-Cyrl-UZ" sz="2000" dirty="0">
                <a:solidFill>
                  <a:srgbClr val="002060"/>
                </a:solidFill>
                <a:latin typeface="Times New Roman" pitchFamily="18" charset="0"/>
                <a:cs typeface="Times New Roman" pitchFamily="18" charset="0"/>
              </a:rPr>
              <a:t>Аниқланган хато ва камчиликларни асосийларига тўхталадиган бўлсак</a:t>
            </a:r>
            <a:r>
              <a:rPr lang="uz-Cyrl-UZ" sz="2000" dirty="0" smtClean="0">
                <a:solidFill>
                  <a:srgbClr val="002060"/>
                </a:solidFill>
                <a:latin typeface="Times New Roman" pitchFamily="18" charset="0"/>
                <a:cs typeface="Times New Roman" pitchFamily="18" charset="0"/>
              </a:rPr>
              <a:t>,</a:t>
            </a:r>
          </a:p>
          <a:p>
            <a:pPr indent="266700" algn="just"/>
            <a:endParaRPr lang="uz-Cyrl-UZ" sz="2000" dirty="0">
              <a:solidFill>
                <a:srgbClr val="002060"/>
              </a:solidFill>
              <a:latin typeface="Times New Roman" pitchFamily="18" charset="0"/>
              <a:cs typeface="Times New Roman" pitchFamily="18" charset="0"/>
            </a:endParaRPr>
          </a:p>
          <a:p>
            <a:pPr indent="266700" algn="just">
              <a:buFontTx/>
              <a:buChar char="-"/>
            </a:pPr>
            <a:r>
              <a:rPr lang="uz-Cyrl-UZ" sz="2000" dirty="0">
                <a:solidFill>
                  <a:srgbClr val="002060"/>
                </a:solidFill>
                <a:latin typeface="Times New Roman" pitchFamily="18" charset="0"/>
                <a:cs typeface="Times New Roman" pitchFamily="18" charset="0"/>
              </a:rPr>
              <a:t>БЮДнинг </a:t>
            </a:r>
            <a:r>
              <a:rPr lang="uz-Cyrl-UZ" sz="2000" b="1" dirty="0" smtClean="0">
                <a:solidFill>
                  <a:srgbClr val="002060"/>
                </a:solidFill>
                <a:latin typeface="Times New Roman" pitchFamily="18" charset="0"/>
                <a:cs typeface="Times New Roman" pitchFamily="18" charset="0"/>
              </a:rPr>
              <a:t>44</a:t>
            </a:r>
            <a:r>
              <a:rPr lang="uz-Cyrl-UZ" sz="2000" dirty="0" smtClean="0">
                <a:solidFill>
                  <a:srgbClr val="002060"/>
                </a:solidFill>
                <a:latin typeface="Times New Roman" pitchFamily="18" charset="0"/>
                <a:cs typeface="Times New Roman" pitchFamily="18" charset="0"/>
              </a:rPr>
              <a:t>-графаси ва “</a:t>
            </a:r>
            <a:r>
              <a:rPr lang="uz-Cyrl-UZ" sz="2000" b="1" dirty="0" smtClean="0">
                <a:solidFill>
                  <a:srgbClr val="002060"/>
                </a:solidFill>
                <a:latin typeface="Times New Roman" pitchFamily="18" charset="0"/>
                <a:cs typeface="Times New Roman" pitchFamily="18" charset="0"/>
              </a:rPr>
              <a:t>С</a:t>
            </a:r>
            <a:r>
              <a:rPr lang="uz-Cyrl-UZ" sz="2000" dirty="0" smtClean="0">
                <a:solidFill>
                  <a:srgbClr val="002060"/>
                </a:solidFill>
                <a:latin typeface="Times New Roman" pitchFamily="18" charset="0"/>
                <a:cs typeface="Times New Roman" pitchFamily="18" charset="0"/>
              </a:rPr>
              <a:t>” графада контрактга оид маълумотларни кўрсатишда </a:t>
            </a:r>
            <a:r>
              <a:rPr lang="uz-Cyrl-UZ" sz="2000" dirty="0">
                <a:solidFill>
                  <a:srgbClr val="002060"/>
                </a:solidFill>
                <a:latin typeface="Times New Roman" pitchFamily="18" charset="0"/>
                <a:cs typeface="Times New Roman" pitchFamily="18" charset="0"/>
              </a:rPr>
              <a:t>– </a:t>
            </a:r>
            <a:r>
              <a:rPr lang="uz-Cyrl-UZ" sz="2000" dirty="0" smtClean="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151 </a:t>
            </a:r>
            <a:r>
              <a:rPr lang="uz-Cyrl-UZ" sz="2000" dirty="0" smtClean="0">
                <a:solidFill>
                  <a:srgbClr val="002060"/>
                </a:solidFill>
                <a:latin typeface="Times New Roman" pitchFamily="18" charset="0"/>
                <a:cs typeface="Times New Roman" pitchFamily="18" charset="0"/>
              </a:rPr>
              <a:t>та;</a:t>
            </a:r>
            <a:r>
              <a:rPr lang="ru-RU" sz="2000" dirty="0" smtClean="0">
                <a:solidFill>
                  <a:srgbClr val="002060"/>
                </a:solidFill>
                <a:latin typeface="Times New Roman" pitchFamily="18" charset="0"/>
                <a:cs typeface="Times New Roman" pitchFamily="18" charset="0"/>
              </a:rPr>
              <a:t> </a:t>
            </a:r>
          </a:p>
          <a:p>
            <a:pPr indent="266700" algn="just">
              <a:buFontTx/>
              <a:buChar char="-"/>
            </a:pPr>
            <a:endParaRPr lang="uz-Cyrl-UZ" sz="2000" dirty="0">
              <a:solidFill>
                <a:srgbClr val="002060"/>
              </a:solidFill>
              <a:latin typeface="Times New Roman" pitchFamily="18" charset="0"/>
              <a:cs typeface="Times New Roman" pitchFamily="18" charset="0"/>
            </a:endParaRPr>
          </a:p>
          <a:p>
            <a:pPr indent="266700" algn="just">
              <a:buFontTx/>
              <a:buChar char="-"/>
            </a:pPr>
            <a:endParaRPr lang="uz-Cyrl-UZ" sz="700" dirty="0">
              <a:solidFill>
                <a:srgbClr val="002060"/>
              </a:solidFill>
              <a:latin typeface="Times New Roman" pitchFamily="18" charset="0"/>
              <a:cs typeface="Times New Roman" pitchFamily="18" charset="0"/>
            </a:endParaRPr>
          </a:p>
          <a:p>
            <a:pPr indent="266700" algn="just">
              <a:buFontTx/>
              <a:buChar char="-"/>
            </a:pPr>
            <a:r>
              <a:rPr lang="uz-Cyrl-UZ" sz="2000" dirty="0">
                <a:solidFill>
                  <a:srgbClr val="002060"/>
                </a:solidFill>
                <a:latin typeface="Times New Roman" pitchFamily="18" charset="0"/>
                <a:cs typeface="Times New Roman" pitchFamily="18" charset="0"/>
              </a:rPr>
              <a:t>БЮДнинг </a:t>
            </a:r>
            <a:r>
              <a:rPr lang="en-US" sz="2000" b="1" dirty="0" smtClean="0">
                <a:solidFill>
                  <a:srgbClr val="002060"/>
                </a:solidFill>
                <a:latin typeface="Times New Roman" pitchFamily="18" charset="0"/>
                <a:cs typeface="Times New Roman" pitchFamily="18" charset="0"/>
              </a:rPr>
              <a:t>46</a:t>
            </a:r>
            <a:r>
              <a:rPr lang="uz-Cyrl-UZ" sz="2000" dirty="0" smtClean="0">
                <a:solidFill>
                  <a:srgbClr val="002060"/>
                </a:solidFill>
                <a:latin typeface="Times New Roman" pitchFamily="18" charset="0"/>
                <a:cs typeface="Times New Roman" pitchFamily="18" charset="0"/>
              </a:rPr>
              <a:t>-графасида товарнинг статистик қийматини кўрсатишда – </a:t>
            </a:r>
            <a:r>
              <a:rPr lang="en-US" sz="2000" b="1" dirty="0" smtClean="0">
                <a:solidFill>
                  <a:srgbClr val="002060"/>
                </a:solidFill>
                <a:latin typeface="Times New Roman" pitchFamily="18" charset="0"/>
                <a:cs typeface="Times New Roman" pitchFamily="18" charset="0"/>
              </a:rPr>
              <a:t>100</a:t>
            </a:r>
            <a:r>
              <a:rPr lang="uz-Cyrl-UZ" sz="2000" dirty="0" smtClean="0">
                <a:solidFill>
                  <a:srgbClr val="002060"/>
                </a:solidFill>
                <a:latin typeface="Times New Roman" pitchFamily="18" charset="0"/>
                <a:cs typeface="Times New Roman" pitchFamily="18" charset="0"/>
              </a:rPr>
              <a:t> дан ортиқ;</a:t>
            </a:r>
            <a:r>
              <a:rPr lang="ru-RU" sz="2000" dirty="0" smtClean="0">
                <a:solidFill>
                  <a:srgbClr val="002060"/>
                </a:solidFill>
                <a:latin typeface="Times New Roman" pitchFamily="18" charset="0"/>
                <a:cs typeface="Times New Roman" pitchFamily="18" charset="0"/>
              </a:rPr>
              <a:t> </a:t>
            </a:r>
          </a:p>
          <a:p>
            <a:pPr indent="266700" algn="just">
              <a:buFontTx/>
              <a:buChar char="-"/>
            </a:pPr>
            <a:endParaRPr lang="ru-RU" sz="2000" dirty="0">
              <a:solidFill>
                <a:srgbClr val="002060"/>
              </a:solidFill>
              <a:latin typeface="Times New Roman" pitchFamily="18" charset="0"/>
              <a:cs typeface="Times New Roman" pitchFamily="18" charset="0"/>
            </a:endParaRPr>
          </a:p>
          <a:p>
            <a:pPr indent="266700" algn="just">
              <a:buFontTx/>
              <a:buChar char="-"/>
            </a:pPr>
            <a:endParaRPr lang="uz-Cyrl-UZ" sz="700" dirty="0">
              <a:solidFill>
                <a:srgbClr val="002060"/>
              </a:solidFill>
              <a:latin typeface="Times New Roman" pitchFamily="18" charset="0"/>
              <a:cs typeface="Times New Roman" pitchFamily="18" charset="0"/>
            </a:endParaRPr>
          </a:p>
          <a:p>
            <a:pPr indent="266700" algn="just">
              <a:buFontTx/>
              <a:buChar char="-"/>
            </a:pPr>
            <a:r>
              <a:rPr lang="uz-Cyrl-UZ" sz="2000" dirty="0">
                <a:solidFill>
                  <a:srgbClr val="002060"/>
                </a:solidFill>
                <a:latin typeface="Times New Roman" pitchFamily="18" charset="0"/>
                <a:cs typeface="Times New Roman" pitchFamily="18" charset="0"/>
              </a:rPr>
              <a:t>БЮДнинг </a:t>
            </a:r>
            <a:r>
              <a:rPr lang="uz-Cyrl-UZ" sz="2000" b="1" dirty="0" smtClean="0">
                <a:solidFill>
                  <a:srgbClr val="002060"/>
                </a:solidFill>
                <a:latin typeface="Times New Roman" pitchFamily="18" charset="0"/>
                <a:cs typeface="Times New Roman" pitchFamily="18" charset="0"/>
              </a:rPr>
              <a:t>30</a:t>
            </a:r>
            <a:r>
              <a:rPr lang="uz-Cyrl-UZ" sz="2000" dirty="0" smtClean="0">
                <a:solidFill>
                  <a:srgbClr val="002060"/>
                </a:solidFill>
                <a:latin typeface="Times New Roman" pitchFamily="18" charset="0"/>
                <a:cs typeface="Times New Roman" pitchFamily="18" charset="0"/>
              </a:rPr>
              <a:t>-графасида товар жойлашган жой маълумотларни кўрсатишда – </a:t>
            </a:r>
            <a:r>
              <a:rPr lang="uz-Cyrl-UZ" sz="2000" b="1" dirty="0" smtClean="0">
                <a:solidFill>
                  <a:srgbClr val="002060"/>
                </a:solidFill>
                <a:latin typeface="Times New Roman" pitchFamily="18" charset="0"/>
                <a:cs typeface="Times New Roman" pitchFamily="18" charset="0"/>
              </a:rPr>
              <a:t>40 дан </a:t>
            </a:r>
            <a:r>
              <a:rPr lang="uz-Cyrl-UZ" sz="2000" dirty="0" smtClean="0">
                <a:solidFill>
                  <a:srgbClr val="002060"/>
                </a:solidFill>
                <a:latin typeface="Times New Roman" pitchFamily="18" charset="0"/>
                <a:cs typeface="Times New Roman" pitchFamily="18" charset="0"/>
              </a:rPr>
              <a:t>ортиқ;</a:t>
            </a:r>
          </a:p>
          <a:p>
            <a:pPr indent="266700" algn="just">
              <a:buFontTx/>
              <a:buChar char="-"/>
            </a:pPr>
            <a:endParaRPr lang="uz-Cyrl-UZ" sz="2000" dirty="0">
              <a:solidFill>
                <a:srgbClr val="002060"/>
              </a:solidFill>
              <a:latin typeface="Times New Roman" pitchFamily="18" charset="0"/>
              <a:cs typeface="Times New Roman" pitchFamily="18" charset="0"/>
            </a:endParaRPr>
          </a:p>
          <a:p>
            <a:pPr indent="266700" algn="just">
              <a:buFontTx/>
              <a:buChar char="-"/>
            </a:pPr>
            <a:endParaRPr lang="uz-Cyrl-UZ" sz="700" dirty="0">
              <a:solidFill>
                <a:srgbClr val="002060"/>
              </a:solidFill>
              <a:latin typeface="Times New Roman" pitchFamily="18" charset="0"/>
              <a:cs typeface="Times New Roman" pitchFamily="18" charset="0"/>
            </a:endParaRPr>
          </a:p>
          <a:p>
            <a:pPr indent="266700" algn="just">
              <a:buFontTx/>
              <a:buChar char="-"/>
            </a:pPr>
            <a:r>
              <a:rPr lang="uz-Cyrl-UZ" sz="2000" dirty="0">
                <a:solidFill>
                  <a:srgbClr val="002060"/>
                </a:solidFill>
                <a:latin typeface="Times New Roman" pitchFamily="18" charset="0"/>
                <a:cs typeface="Times New Roman" pitchFamily="18" charset="0"/>
              </a:rPr>
              <a:t>БЮДнинг </a:t>
            </a:r>
            <a:r>
              <a:rPr lang="uz-Cyrl-UZ" sz="2000" b="1" dirty="0" smtClean="0">
                <a:solidFill>
                  <a:srgbClr val="002060"/>
                </a:solidFill>
                <a:latin typeface="Times New Roman" pitchFamily="18" charset="0"/>
                <a:cs typeface="Times New Roman" pitchFamily="18" charset="0"/>
              </a:rPr>
              <a:t>25, 29, 8, 31, 41</a:t>
            </a:r>
            <a:r>
              <a:rPr lang="uz-Cyrl-UZ" sz="2000" dirty="0" smtClean="0">
                <a:solidFill>
                  <a:srgbClr val="002060"/>
                </a:solidFill>
                <a:latin typeface="Times New Roman" pitchFamily="18" charset="0"/>
                <a:cs typeface="Times New Roman" pitchFamily="18" charset="0"/>
              </a:rPr>
              <a:t>-графаларида турли хатоликларга йўл қўйилаётганлиги кузатилмоқда</a:t>
            </a:r>
            <a:r>
              <a:rPr lang="uz-Cyrl-UZ" sz="2000" i="1" dirty="0" smtClean="0">
                <a:solidFill>
                  <a:srgbClr val="002060"/>
                </a:solidFill>
                <a:latin typeface="Times New Roman" pitchFamily="18" charset="0"/>
                <a:cs typeface="Times New Roman" pitchFamily="18" charset="0"/>
              </a:rPr>
              <a:t>.</a:t>
            </a:r>
            <a:endParaRPr lang="uz-Cyrl-UZ" sz="2000" i="1" dirty="0">
              <a:solidFill>
                <a:srgbClr val="002060"/>
              </a:solidFill>
              <a:latin typeface="Times New Roman" pitchFamily="18" charset="0"/>
              <a:cs typeface="Times New Roman" pitchFamily="18" charset="0"/>
            </a:endParaRPr>
          </a:p>
          <a:p>
            <a:pPr indent="266700" algn="just"/>
            <a:endParaRPr lang="uz-Cyrl-UZ"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235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75C137C5-C6FE-437D-8420-71B3DDA40D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749" b="37317"/>
          <a:stretch/>
        </p:blipFill>
        <p:spPr>
          <a:xfrm>
            <a:off x="-95757" y="0"/>
            <a:ext cx="12523284" cy="6858000"/>
          </a:xfrm>
          <a:prstGeom prst="rect">
            <a:avLst/>
          </a:prstGeom>
        </p:spPr>
      </p:pic>
      <p:sp>
        <p:nvSpPr>
          <p:cNvPr id="2" name="Заголовок 1"/>
          <p:cNvSpPr>
            <a:spLocks noGrp="1"/>
          </p:cNvSpPr>
          <p:nvPr>
            <p:ph type="title"/>
          </p:nvPr>
        </p:nvSpPr>
        <p:spPr>
          <a:xfrm>
            <a:off x="1122094" y="3773392"/>
            <a:ext cx="10473007" cy="1038415"/>
          </a:xfrm>
        </p:spPr>
        <p:txBody>
          <a:bodyPr>
            <a:noAutofit/>
          </a:bodyPr>
          <a:lstStyle/>
          <a:p>
            <a:pPr algn="ctr"/>
            <a:r>
              <a:rPr lang="ru-RU" sz="5400" b="1" dirty="0" err="1" smtClean="0">
                <a:solidFill>
                  <a:srgbClr val="002060"/>
                </a:solidFill>
                <a:latin typeface="Times New Roman" panose="02020603050405020304" pitchFamily="18" charset="0"/>
                <a:cs typeface="Times New Roman" panose="02020603050405020304" pitchFamily="18" charset="0"/>
              </a:rPr>
              <a:t>Эътиборингиз</a:t>
            </a:r>
            <a:r>
              <a:rPr lang="ru-RU" sz="5400" b="1" dirty="0" smtClean="0">
                <a:solidFill>
                  <a:srgbClr val="002060"/>
                </a:solidFill>
                <a:latin typeface="Times New Roman" panose="02020603050405020304" pitchFamily="18" charset="0"/>
                <a:cs typeface="Times New Roman" panose="02020603050405020304" pitchFamily="18" charset="0"/>
              </a:rPr>
              <a:t> </a:t>
            </a:r>
            <a:r>
              <a:rPr lang="ru-RU" sz="5400" b="1" dirty="0" err="1" smtClean="0">
                <a:solidFill>
                  <a:srgbClr val="002060"/>
                </a:solidFill>
                <a:latin typeface="Times New Roman" panose="02020603050405020304" pitchFamily="18" charset="0"/>
                <a:cs typeface="Times New Roman" panose="02020603050405020304" pitchFamily="18" charset="0"/>
              </a:rPr>
              <a:t>учун</a:t>
            </a:r>
            <a:r>
              <a:rPr lang="ru-RU" sz="5400" b="1" dirty="0" smtClean="0">
                <a:solidFill>
                  <a:srgbClr val="002060"/>
                </a:solidFill>
                <a:latin typeface="Times New Roman" panose="02020603050405020304" pitchFamily="18" charset="0"/>
                <a:cs typeface="Times New Roman" panose="02020603050405020304" pitchFamily="18" charset="0"/>
              </a:rPr>
              <a:t> </a:t>
            </a:r>
            <a:r>
              <a:rPr lang="ru-RU" sz="5400" b="1" dirty="0" err="1" smtClean="0">
                <a:solidFill>
                  <a:srgbClr val="002060"/>
                </a:solidFill>
                <a:latin typeface="Times New Roman" panose="02020603050405020304" pitchFamily="18" charset="0"/>
                <a:cs typeface="Times New Roman" panose="02020603050405020304" pitchFamily="18" charset="0"/>
              </a:rPr>
              <a:t>ташаккур</a:t>
            </a:r>
            <a:r>
              <a:rPr lang="ru-RU" sz="5400" b="1" dirty="0" smtClean="0">
                <a:solidFill>
                  <a:srgbClr val="002060"/>
                </a:solidFill>
                <a:latin typeface="Times New Roman" panose="02020603050405020304" pitchFamily="18" charset="0"/>
                <a:cs typeface="Times New Roman" panose="02020603050405020304" pitchFamily="18" charset="0"/>
              </a:rPr>
              <a:t> !</a:t>
            </a:r>
            <a:endParaRPr lang="ru-RU" sz="5400" b="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7BE7CE18-23F1-4167-B2E8-87340D294D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0" y="1254230"/>
            <a:ext cx="1909839" cy="1906050"/>
          </a:xfrm>
          <a:prstGeom prst="rect">
            <a:avLst/>
          </a:prstGeom>
        </p:spPr>
      </p:pic>
      <p:sp>
        <p:nvSpPr>
          <p:cNvPr id="4" name="Прямоугольник 3">
            <a:extLst>
              <a:ext uri="{FF2B5EF4-FFF2-40B4-BE49-F238E27FC236}">
                <a16:creationId xmlns:a16="http://schemas.microsoft.com/office/drawing/2014/main" id="{6441E55F-BAF8-4B76-B2A5-B61B390D4119}"/>
              </a:ext>
            </a:extLst>
          </p:cNvPr>
          <p:cNvSpPr/>
          <p:nvPr/>
        </p:nvSpPr>
        <p:spPr>
          <a:xfrm rot="2031759">
            <a:off x="-9697090" y="10982464"/>
            <a:ext cx="12192000" cy="48641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9CD30538-570A-46FB-97EA-48F41461595F}"/>
              </a:ext>
            </a:extLst>
          </p:cNvPr>
          <p:cNvSpPr/>
          <p:nvPr/>
        </p:nvSpPr>
        <p:spPr>
          <a:xfrm rot="1732619">
            <a:off x="9747045" y="-5965557"/>
            <a:ext cx="12192000" cy="4864100"/>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F6ABB139-8064-4F2F-AD16-4126657A62C8}"/>
              </a:ext>
            </a:extLst>
          </p:cNvPr>
          <p:cNvSpPr/>
          <p:nvPr/>
        </p:nvSpPr>
        <p:spPr>
          <a:xfrm rot="12509384">
            <a:off x="12536599" y="-6715498"/>
            <a:ext cx="12192000" cy="48641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DB603C70-F864-4456-B675-930B7214C34E}"/>
              </a:ext>
            </a:extLst>
          </p:cNvPr>
          <p:cNvSpPr/>
          <p:nvPr/>
        </p:nvSpPr>
        <p:spPr>
          <a:xfrm rot="2055717">
            <a:off x="-13341554" y="13541642"/>
            <a:ext cx="12192000" cy="4864100"/>
          </a:xfrm>
          <a:prstGeom prst="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317812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4" presetClass="path" presetSubtype="0" accel="50000" decel="50000" fill="hold" grpId="0" nodeType="withEffect">
                                  <p:stCondLst>
                                    <p:cond delay="0"/>
                                  </p:stCondLst>
                                  <p:childTnLst>
                                    <p:animMotion origin="layout" path="M 0.04349 0.06875 L 0.42109 -0.89375 " pathEditMode="relative" rAng="0" ptsTypes="AA">
                                      <p:cBhvr>
                                        <p:cTn id="11" dur="2000" fill="hold"/>
                                        <p:tgtEl>
                                          <p:spTgt spid="4"/>
                                        </p:tgtEl>
                                        <p:attrNameLst>
                                          <p:attrName>ppt_x</p:attrName>
                                          <p:attrName>ppt_y</p:attrName>
                                        </p:attrNameLst>
                                      </p:cBhvr>
                                      <p:rCtr x="18880" y="-48125"/>
                                    </p:animMotion>
                                  </p:childTnLst>
                                </p:cTn>
                              </p:par>
                              <p:par>
                                <p:cTn id="12" presetID="42" presetClass="path" presetSubtype="0" accel="50000" decel="50000" fill="hold" grpId="0" nodeType="withEffect">
                                  <p:stCondLst>
                                    <p:cond delay="0"/>
                                  </p:stCondLst>
                                  <p:childTnLst>
                                    <p:animMotion origin="layout" path="M 8.33333E-7 -2.22222E-6 L -0.37526 0.48079 " pathEditMode="relative" rAng="0" ptsTypes="AA">
                                      <p:cBhvr>
                                        <p:cTn id="13" dur="2000" fill="hold"/>
                                        <p:tgtEl>
                                          <p:spTgt spid="5"/>
                                        </p:tgtEl>
                                        <p:attrNameLst>
                                          <p:attrName>ppt_x</p:attrName>
                                          <p:attrName>ppt_y</p:attrName>
                                        </p:attrNameLst>
                                      </p:cBhvr>
                                      <p:rCtr x="-18763" y="24051"/>
                                    </p:animMotion>
                                  </p:childTnLst>
                                </p:cTn>
                              </p:par>
                              <p:par>
                                <p:cTn id="14" presetID="64" presetClass="path" presetSubtype="0" accel="50000" decel="50000" fill="hold" grpId="0" nodeType="withEffect">
                                  <p:stCondLst>
                                    <p:cond delay="0"/>
                                  </p:stCondLst>
                                  <p:childTnLst>
                                    <p:animMotion origin="layout" path="M 0.04348 0.06875 L -0.52826 0.52084 " pathEditMode="relative" rAng="0" ptsTypes="AA">
                                      <p:cBhvr>
                                        <p:cTn id="15" dur="1000" fill="hold"/>
                                        <p:tgtEl>
                                          <p:spTgt spid="6"/>
                                        </p:tgtEl>
                                        <p:attrNameLst>
                                          <p:attrName>ppt_x</p:attrName>
                                          <p:attrName>ppt_y</p:attrName>
                                        </p:attrNameLst>
                                      </p:cBhvr>
                                      <p:rCtr x="-28594" y="22616"/>
                                    </p:animMotion>
                                  </p:childTnLst>
                                </p:cTn>
                              </p:par>
                              <p:par>
                                <p:cTn id="16" presetID="42" presetClass="path" presetSubtype="0" accel="50000" decel="50000" fill="hold" grpId="0" nodeType="withEffect">
                                  <p:stCondLst>
                                    <p:cond delay="0"/>
                                  </p:stCondLst>
                                  <p:childTnLst>
                                    <p:animMotion origin="layout" path="M 8.33333E-7 3.33333E-6 L 0.74427 -1.16297 " pathEditMode="relative" rAng="0" ptsTypes="AA">
                                      <p:cBhvr>
                                        <p:cTn id="17" dur="500" fill="hold"/>
                                        <p:tgtEl>
                                          <p:spTgt spid="7"/>
                                        </p:tgtEl>
                                        <p:attrNameLst>
                                          <p:attrName>ppt_x</p:attrName>
                                          <p:attrName>ppt_y</p:attrName>
                                        </p:attrNameLst>
                                      </p:cBhvr>
                                      <p:rCtr x="37214" y="-5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lumMod val="110000"/>
                <a:satMod val="105000"/>
                <a:tint val="67000"/>
              </a:schemeClr>
            </a:gs>
            <a:gs pos="100000">
              <a:schemeClr val="accent1">
                <a:lumMod val="20000"/>
                <a:lumOff val="80000"/>
              </a:schemeClr>
            </a:gs>
            <a:gs pos="100000">
              <a:schemeClr val="accent1">
                <a:lumMod val="105000"/>
                <a:satMod val="109000"/>
                <a:tint val="81000"/>
              </a:schemeClr>
            </a:gs>
          </a:gsLst>
        </a:gradFill>
      </a:spPr>
      <a:bodyPr rtlCol="0" anchor="ctr"/>
      <a:lstStyle>
        <a:defPPr algn="ctr">
          <a:defRPr sz="1100" b="1" dirty="0" err="1" smtClean="0">
            <a:latin typeface="Times New Roman" panose="02020603050405020304" pitchFamily="18" charset="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3375</TotalTime>
  <Words>285</Words>
  <Application>Microsoft Office PowerPoint</Application>
  <PresentationFormat>Широкоэкранный</PresentationFormat>
  <Paragraphs>23</Paragraphs>
  <Slides>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Calibri Light</vt:lpstr>
      <vt:lpstr>Times New Roman</vt:lpstr>
      <vt:lpstr>Тема Office</vt:lpstr>
      <vt:lpstr>Божхона расмийлаштируви жараёнида божхона юк декларацияларида йўл қўйилаётган  хато ва камчиликлар.  </vt:lpstr>
      <vt:lpstr>Презентация PowerPoint</vt:lpstr>
      <vt:lpstr>Божхона юк декларациясини божхона органига тақдим этишда  йўл қўйилаётган хато ва камчиликлар  </vt:lpstr>
      <vt:lpstr>Божхона юк декларациясини божхона органига тақдим этишда  йўл қўйилаётган хато ва камчиликлар  </vt:lpstr>
      <vt:lpstr>Эътиборингиз учун ташаккур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169</cp:revision>
  <cp:lastPrinted>2020-12-19T04:29:37Z</cp:lastPrinted>
  <dcterms:created xsi:type="dcterms:W3CDTF">2020-03-11T13:21:38Z</dcterms:created>
  <dcterms:modified xsi:type="dcterms:W3CDTF">2021-03-26T13:40:45Z</dcterms:modified>
</cp:coreProperties>
</file>